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Lst>
  <p:sldSz cx="9144000" cy="6858000" type="screen4x3"/>
  <p:notesSz cx="6858000" cy="9144000"/>
  <p:defaultTextStyle>
    <a:defPPr>
      <a:defRPr lang="en-US"/>
    </a:defPPr>
    <a:lvl1pPr algn="ctr" rtl="0" fontAlgn="base">
      <a:spcBef>
        <a:spcPct val="0"/>
      </a:spcBef>
      <a:spcAft>
        <a:spcPct val="0"/>
      </a:spcAft>
      <a:defRPr sz="28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5B19D"/>
    <a:srgbClr val="4D4D4D"/>
    <a:srgbClr val="7BA5F9"/>
    <a:srgbClr val="B92D14"/>
    <a:srgbClr val="35759D"/>
    <a:srgbClr val="E8E8E8"/>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7670" autoAdjust="0"/>
  </p:normalViewPr>
  <p:slideViewPr>
    <p:cSldViewPr>
      <p:cViewPr varScale="1">
        <p:scale>
          <a:sx n="72" d="100"/>
          <a:sy n="72" d="100"/>
        </p:scale>
        <p:origin x="-1308" y="-9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7A0691F-2BFE-445C-80A0-CCAB1BA7E765}" type="slidenum">
              <a:rPr lang="en-US" altLang="en-US"/>
              <a:pPr/>
              <a:t>‹#›</a:t>
            </a:fld>
            <a:endParaRPr lang="en-US" altLang="en-US"/>
          </a:p>
        </p:txBody>
      </p:sp>
    </p:spTree>
    <p:extLst>
      <p:ext uri="{BB962C8B-B14F-4D97-AF65-F5344CB8AC3E}">
        <p14:creationId xmlns:p14="http://schemas.microsoft.com/office/powerpoint/2010/main" val="42471657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A8F54-4F3B-40EF-9854-716151F82F29}"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72957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BF5AE-B701-4CC4-8ECB-5AE9E375FB70}" type="slidenum">
              <a:rPr lang="en-US" altLang="en-US"/>
              <a:pPr/>
              <a:t>2</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57031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4191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49530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27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019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715962"/>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782762"/>
            <a:ext cx="7315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268477"/>
            <a:ext cx="1905000" cy="513323"/>
          </a:xfrm>
          <a:prstGeom prst="rect">
            <a:avLst/>
          </a:prstGeom>
        </p:spPr>
      </p:pic>
    </p:spTree>
    <p:extLst>
      <p:ext uri="{BB962C8B-B14F-4D97-AF65-F5344CB8AC3E}">
        <p14:creationId xmlns:p14="http://schemas.microsoft.com/office/powerpoint/2010/main" val="35393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268477"/>
            <a:ext cx="1905000" cy="513323"/>
          </a:xfrm>
          <a:prstGeom prst="rect">
            <a:avLst/>
          </a:prstGeom>
        </p:spPr>
      </p:pic>
    </p:spTree>
    <p:extLst>
      <p:ext uri="{BB962C8B-B14F-4D97-AF65-F5344CB8AC3E}">
        <p14:creationId xmlns:p14="http://schemas.microsoft.com/office/powerpoint/2010/main" val="135027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134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966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268477"/>
            <a:ext cx="1905000" cy="513323"/>
          </a:xfrm>
          <a:prstGeom prst="rect">
            <a:avLst/>
          </a:prstGeom>
        </p:spPr>
      </p:pic>
    </p:spTree>
    <p:extLst>
      <p:ext uri="{BB962C8B-B14F-4D97-AF65-F5344CB8AC3E}">
        <p14:creationId xmlns:p14="http://schemas.microsoft.com/office/powerpoint/2010/main" val="368062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268477"/>
            <a:ext cx="1905000" cy="513323"/>
          </a:xfrm>
          <a:prstGeom prst="rect">
            <a:avLst/>
          </a:prstGeom>
        </p:spPr>
      </p:pic>
    </p:spTree>
    <p:extLst>
      <p:ext uri="{BB962C8B-B14F-4D97-AF65-F5344CB8AC3E}">
        <p14:creationId xmlns:p14="http://schemas.microsoft.com/office/powerpoint/2010/main" val="26492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09386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268477"/>
            <a:ext cx="1905000" cy="513323"/>
          </a:xfrm>
          <a:prstGeom prst="rect">
            <a:avLst/>
          </a:prstGeom>
        </p:spPr>
      </p:pic>
    </p:spTree>
    <p:extLst>
      <p:ext uri="{BB962C8B-B14F-4D97-AF65-F5344CB8AC3E}">
        <p14:creationId xmlns:p14="http://schemas.microsoft.com/office/powerpoint/2010/main" val="421876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2365375" y="5029200"/>
            <a:ext cx="6543675" cy="533400"/>
          </a:xfrm>
          <a:extLst>
            <a:ext uri="{AF507438-7753-43E0-B8FC-AC1667EBCBE1}">
              <a14:hiddenEffects xmlns:a14="http://schemas.microsoft.com/office/drawing/2010/main">
                <a:effectLst>
                  <a:outerShdw dist="17961" dir="2700000" algn="ctr" rotWithShape="0">
                    <a:srgbClr val="333333"/>
                  </a:outerShdw>
                </a:effectLst>
              </a14:hiddenEffects>
            </a:ext>
          </a:extLst>
        </p:spPr>
        <p:txBody>
          <a:bodyPr/>
          <a:lstStyle/>
          <a:p>
            <a:r>
              <a:rPr lang="en-US" altLang="en-US" sz="5400" dirty="0" smtClean="0">
                <a:solidFill>
                  <a:srgbClr val="FF0000"/>
                </a:solidFill>
              </a:rPr>
              <a:t>8. ELECTRICITY</a:t>
            </a:r>
            <a:endParaRPr lang="ru-RU" altLang="en-US" sz="5400" dirty="0">
              <a:solidFill>
                <a:srgbClr val="FF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096000"/>
            <a:ext cx="2618423" cy="7055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65708">
            <a:off x="420623" y="360736"/>
            <a:ext cx="1928813" cy="2057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8.02 Electric charge (2)</a:t>
            </a:r>
            <a:endParaRPr lang="en-US" dirty="0">
              <a:solidFill>
                <a:srgbClr val="FF0000"/>
              </a:solidFill>
            </a:endParaRPr>
          </a:p>
        </p:txBody>
      </p:sp>
      <p:sp>
        <p:nvSpPr>
          <p:cNvPr id="3" name="Content Placeholder 2"/>
          <p:cNvSpPr>
            <a:spLocks noGrp="1"/>
          </p:cNvSpPr>
          <p:nvPr>
            <p:ph idx="1"/>
          </p:nvPr>
        </p:nvSpPr>
        <p:spPr>
          <a:xfrm>
            <a:off x="914400" y="1524000"/>
            <a:ext cx="5257800" cy="5334000"/>
          </a:xfrm>
        </p:spPr>
        <p:txBody>
          <a:bodyPr/>
          <a:lstStyle/>
          <a:p>
            <a:pPr eaLnBrk="0" hangingPunct="0">
              <a:buNone/>
            </a:pPr>
            <a:r>
              <a:rPr lang="en-US" sz="2000" b="1" dirty="0" smtClean="0">
                <a:solidFill>
                  <a:srgbClr val="FFC000"/>
                </a:solidFill>
              </a:rPr>
              <a:t>     Attraction of uncharged objects</a:t>
            </a:r>
            <a:r>
              <a:rPr lang="en-US" sz="2000" dirty="0" smtClean="0">
                <a:solidFill>
                  <a:srgbClr val="FFC000"/>
                </a:solidFill>
              </a:rPr>
              <a:t> </a:t>
            </a:r>
          </a:p>
          <a:p>
            <a:pPr eaLnBrk="0" hangingPunct="0"/>
            <a:r>
              <a:rPr lang="en-US" sz="2000" dirty="0" smtClean="0"/>
              <a:t>A charged object will attract any uncharged object close to it. For example, the charged screen of a TV will attract dust.</a:t>
            </a:r>
          </a:p>
          <a:p>
            <a:pPr eaLnBrk="0" hangingPunct="0"/>
            <a:r>
              <a:rPr lang="en-US" sz="2000" dirty="0" smtClean="0"/>
              <a:t>The diagram on the right shows what happens if a positively charged rod is brought near a small piece of </a:t>
            </a:r>
            <a:r>
              <a:rPr lang="en-US" sz="2000" dirty="0" err="1" smtClean="0"/>
              <a:t>aluminium</a:t>
            </a:r>
            <a:r>
              <a:rPr lang="en-US" sz="2000" dirty="0" smtClean="0"/>
              <a:t> foil. </a:t>
            </a:r>
          </a:p>
          <a:p>
            <a:pPr eaLnBrk="0" hangingPunct="0"/>
            <a:r>
              <a:rPr lang="en-US" sz="2000" dirty="0" smtClean="0"/>
              <a:t>Electrons in the foil are pulled towards the rod, which leaves the bottom of the foil with a net positive charge. As a result, the top of the foil is attracted to the rod, while the bottom is repelled. However, the attraction is stronger because the attracting charges are closer than the repelling ones.</a:t>
            </a:r>
          </a:p>
          <a:p>
            <a:pPr>
              <a:buNone/>
            </a:pPr>
            <a:endParaRPr lang="en-US" dirty="0"/>
          </a:p>
        </p:txBody>
      </p:sp>
      <p:pic>
        <p:nvPicPr>
          <p:cNvPr id="4098" name="Picture 2"/>
          <p:cNvPicPr>
            <a:picLocks noChangeAspect="1" noChangeArrowheads="1"/>
          </p:cNvPicPr>
          <p:nvPr/>
        </p:nvPicPr>
        <p:blipFill>
          <a:blip r:embed="rId2"/>
          <a:srcRect/>
          <a:stretch>
            <a:fillRect/>
          </a:stretch>
        </p:blipFill>
        <p:spPr bwMode="auto">
          <a:xfrm>
            <a:off x="6228240" y="1524000"/>
            <a:ext cx="2915760" cy="46482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ppt_x"/>
                                          </p:val>
                                        </p:tav>
                                        <p:tav tm="100000">
                                          <p:val>
                                            <p:strVal val="#ppt_x"/>
                                          </p:val>
                                        </p:tav>
                                      </p:tavLst>
                                    </p:anim>
                                    <p:anim calcmode="lin" valueType="num">
                                      <p:cBhvr additive="base">
                                        <p:cTn id="3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Earthing</a:t>
            </a:r>
            <a:endParaRPr lang="en-US" dirty="0">
              <a:solidFill>
                <a:srgbClr val="FF0000"/>
              </a:solidFill>
            </a:endParaRPr>
          </a:p>
        </p:txBody>
      </p:sp>
      <p:sp>
        <p:nvSpPr>
          <p:cNvPr id="3" name="Content Placeholder 2"/>
          <p:cNvSpPr>
            <a:spLocks noGrp="1"/>
          </p:cNvSpPr>
          <p:nvPr>
            <p:ph idx="1"/>
          </p:nvPr>
        </p:nvSpPr>
        <p:spPr>
          <a:xfrm>
            <a:off x="914400" y="1782762"/>
            <a:ext cx="7315200" cy="2713038"/>
          </a:xfrm>
        </p:spPr>
        <p:txBody>
          <a:bodyPr/>
          <a:lstStyle/>
          <a:p>
            <a:pPr eaLnBrk="0" hangingPunct="0"/>
            <a:r>
              <a:rPr lang="en-US" sz="2400" dirty="0" smtClean="0"/>
              <a:t>If enough charge builds up on something, electrons may be pulled through the air and cause sparks - which can be dangerous. </a:t>
            </a:r>
          </a:p>
          <a:p>
            <a:pPr eaLnBrk="0" hangingPunct="0"/>
            <a:r>
              <a:rPr lang="en-US" sz="2400" dirty="0" smtClean="0"/>
              <a:t>To prevent charge building up, objects can be </a:t>
            </a:r>
            <a:r>
              <a:rPr lang="en-US" sz="2400" dirty="0" smtClean="0">
                <a:solidFill>
                  <a:srgbClr val="FFFF00"/>
                </a:solidFill>
              </a:rPr>
              <a:t>earthed</a:t>
            </a:r>
            <a:r>
              <a:rPr lang="en-US" sz="2400" dirty="0" smtClean="0"/>
              <a:t>: they can be </a:t>
            </a:r>
            <a:r>
              <a:rPr lang="en-US" sz="2400" dirty="0" smtClean="0">
                <a:solidFill>
                  <a:srgbClr val="00B050"/>
                </a:solidFill>
              </a:rPr>
              <a:t>connected to the ground by a conducting material </a:t>
            </a:r>
            <a:r>
              <a:rPr lang="en-US" sz="2400" dirty="0" smtClean="0"/>
              <a:t>so that the unwanted charge flows away.</a:t>
            </a:r>
          </a:p>
          <a:p>
            <a:endParaRPr lang="en-US" dirty="0"/>
          </a:p>
        </p:txBody>
      </p:sp>
      <p:pic>
        <p:nvPicPr>
          <p:cNvPr id="5122" name="Picture 2"/>
          <p:cNvPicPr>
            <a:picLocks noChangeAspect="1" noChangeArrowheads="1"/>
          </p:cNvPicPr>
          <p:nvPr/>
        </p:nvPicPr>
        <p:blipFill>
          <a:blip r:embed="rId2"/>
          <a:srcRect/>
          <a:stretch>
            <a:fillRect/>
          </a:stretch>
        </p:blipFill>
        <p:spPr bwMode="auto">
          <a:xfrm>
            <a:off x="457200" y="4495800"/>
            <a:ext cx="8153400" cy="20326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Induced charges</a:t>
            </a:r>
            <a:endParaRPr lang="en-US" dirty="0">
              <a:solidFill>
                <a:srgbClr val="FF0000"/>
              </a:solidFill>
            </a:endParaRPr>
          </a:p>
        </p:txBody>
      </p:sp>
      <p:sp>
        <p:nvSpPr>
          <p:cNvPr id="3" name="Content Placeholder 2"/>
          <p:cNvSpPr>
            <a:spLocks noGrp="1"/>
          </p:cNvSpPr>
          <p:nvPr>
            <p:ph idx="1"/>
          </p:nvPr>
        </p:nvSpPr>
        <p:spPr>
          <a:xfrm>
            <a:off x="914400" y="1782762"/>
            <a:ext cx="7315200" cy="2027238"/>
          </a:xfrm>
          <a:solidFill>
            <a:srgbClr val="00B050"/>
          </a:solidFill>
          <a:ln>
            <a:solidFill>
              <a:srgbClr val="FF0000"/>
            </a:solidFill>
          </a:ln>
          <a:effectLst>
            <a:glow rad="228600">
              <a:schemeClr val="accent6">
                <a:satMod val="175000"/>
                <a:alpha val="40000"/>
              </a:schemeClr>
            </a:glow>
          </a:effectLst>
        </p:spPr>
        <p:txBody>
          <a:bodyPr/>
          <a:lstStyle/>
          <a:p>
            <a:pPr eaLnBrk="0" hangingPunct="0"/>
            <a:r>
              <a:rPr lang="en-US" sz="2000" dirty="0" smtClean="0"/>
              <a:t>Charges that appear on uncharged object because of a charged object nearby are called induced charges.</a:t>
            </a:r>
          </a:p>
          <a:p>
            <a:pPr eaLnBrk="0" hangingPunct="0"/>
            <a:r>
              <a:rPr lang="en-US" sz="2000" dirty="0" smtClean="0"/>
              <a:t> In the ,diagram below, a metal sphere is being charged by induction. </a:t>
            </a:r>
          </a:p>
          <a:p>
            <a:pPr eaLnBrk="0" hangingPunct="0"/>
            <a:r>
              <a:rPr lang="en-US" sz="2000" dirty="0" smtClean="0"/>
              <a:t>The sphere ends up with an </a:t>
            </a:r>
            <a:r>
              <a:rPr lang="en-US" sz="2000" i="1" dirty="0" smtClean="0"/>
              <a:t>opposite </a:t>
            </a:r>
            <a:r>
              <a:rPr lang="en-US" sz="2000" dirty="0" smtClean="0"/>
              <a:t>charge to that on the rod, which never actually touches the sphere. </a:t>
            </a:r>
            <a:endParaRPr lang="en-US" sz="2000" dirty="0"/>
          </a:p>
        </p:txBody>
      </p:sp>
      <p:pic>
        <p:nvPicPr>
          <p:cNvPr id="6146" name="Picture 2"/>
          <p:cNvPicPr>
            <a:picLocks noChangeAspect="1" noChangeArrowheads="1"/>
          </p:cNvPicPr>
          <p:nvPr/>
        </p:nvPicPr>
        <p:blipFill>
          <a:blip r:embed="rId2"/>
          <a:srcRect/>
          <a:stretch>
            <a:fillRect/>
          </a:stretch>
        </p:blipFill>
        <p:spPr bwMode="auto">
          <a:xfrm>
            <a:off x="609600" y="3871912"/>
            <a:ext cx="2754159" cy="2986088"/>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343400" y="3810000"/>
            <a:ext cx="2838450" cy="304296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 calcmode="lin" valueType="num">
                                      <p:cBhvr additive="base">
                                        <p:cTn id="31" dur="500" fill="hold"/>
                                        <p:tgtEl>
                                          <p:spTgt spid="6146"/>
                                        </p:tgtEl>
                                        <p:attrNameLst>
                                          <p:attrName>ppt_x</p:attrName>
                                        </p:attrNameLst>
                                      </p:cBhvr>
                                      <p:tavLst>
                                        <p:tav tm="0">
                                          <p:val>
                                            <p:strVal val="#ppt_x"/>
                                          </p:val>
                                        </p:tav>
                                        <p:tav tm="100000">
                                          <p:val>
                                            <p:strVal val="#ppt_x"/>
                                          </p:val>
                                        </p:tav>
                                      </p:tavLst>
                                    </p:anim>
                                    <p:anim calcmode="lin" valueType="num">
                                      <p:cBhvr additive="base">
                                        <p:cTn id="3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47"/>
                                        </p:tgtEl>
                                        <p:attrNameLst>
                                          <p:attrName>style.visibility</p:attrName>
                                        </p:attrNameLst>
                                      </p:cBhvr>
                                      <p:to>
                                        <p:strVal val="visible"/>
                                      </p:to>
                                    </p:set>
                                    <p:anim calcmode="lin" valueType="num">
                                      <p:cBhvr additive="base">
                                        <p:cTn id="37" dur="500" fill="hold"/>
                                        <p:tgtEl>
                                          <p:spTgt spid="6147"/>
                                        </p:tgtEl>
                                        <p:attrNameLst>
                                          <p:attrName>ppt_x</p:attrName>
                                        </p:attrNameLst>
                                      </p:cBhvr>
                                      <p:tavLst>
                                        <p:tav tm="0">
                                          <p:val>
                                            <p:strVal val="#ppt_x"/>
                                          </p:val>
                                        </p:tav>
                                        <p:tav tm="100000">
                                          <p:val>
                                            <p:strVal val="#ppt_x"/>
                                          </p:val>
                                        </p:tav>
                                      </p:tavLst>
                                    </p:anim>
                                    <p:anim calcmode="lin" valueType="num">
                                      <p:cBhvr additive="base">
                                        <p:cTn id="3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Unit of charge</a:t>
            </a:r>
            <a:endParaRPr lang="en-US" dirty="0">
              <a:solidFill>
                <a:srgbClr val="FF0000"/>
              </a:solidFill>
            </a:endParaRPr>
          </a:p>
        </p:txBody>
      </p:sp>
      <p:sp>
        <p:nvSpPr>
          <p:cNvPr id="3" name="Content Placeholder 2"/>
          <p:cNvSpPr>
            <a:spLocks noGrp="1"/>
          </p:cNvSpPr>
          <p:nvPr>
            <p:ph idx="1"/>
          </p:nvPr>
        </p:nvSpPr>
        <p:spPr>
          <a:solidFill>
            <a:srgbClr val="0070C0"/>
          </a:solidFill>
          <a:ln>
            <a:solidFill>
              <a:srgbClr val="7030A0"/>
            </a:solidFill>
          </a:ln>
          <a:effectLst>
            <a:glow rad="228600">
              <a:schemeClr val="accent1">
                <a:satMod val="175000"/>
                <a:alpha val="40000"/>
              </a:schemeClr>
            </a:glow>
          </a:effectLst>
        </p:spPr>
        <p:txBody>
          <a:bodyPr/>
          <a:lstStyle/>
          <a:p>
            <a:pPr eaLnBrk="0" hangingPunct="0"/>
            <a:r>
              <a:rPr lang="en-US" sz="2400" dirty="0" smtClean="0"/>
              <a:t>The SI unit of charge is the </a:t>
            </a:r>
            <a:r>
              <a:rPr lang="en-US" sz="2400" dirty="0" smtClean="0">
                <a:solidFill>
                  <a:srgbClr val="FFFF00"/>
                </a:solidFill>
              </a:rPr>
              <a:t>coulomb (C). </a:t>
            </a:r>
            <a:r>
              <a:rPr lang="en-US" sz="2400" dirty="0" smtClean="0"/>
              <a:t>It is equal to the charge on about 6 million </a:t>
            </a:r>
            <a:r>
              <a:rPr lang="en-US" sz="2400" dirty="0" err="1" smtClean="0"/>
              <a:t>million</a:t>
            </a:r>
            <a:r>
              <a:rPr lang="en-US" sz="2400" dirty="0" smtClean="0"/>
              <a:t> </a:t>
            </a:r>
            <a:r>
              <a:rPr lang="en-US" sz="2400" dirty="0" err="1" smtClean="0"/>
              <a:t>million</a:t>
            </a:r>
            <a:r>
              <a:rPr lang="en-US" sz="2400" dirty="0" smtClean="0"/>
              <a:t> electrons, although it is not defined in this way.</a:t>
            </a:r>
          </a:p>
          <a:p>
            <a:pPr eaLnBrk="0" hangingPunct="0"/>
            <a:r>
              <a:rPr lang="en-US" sz="2400" dirty="0" smtClean="0"/>
              <a:t>One coulomb is a relatively large quantity of charge, and it is often more convenient to measure charge in </a:t>
            </a:r>
            <a:r>
              <a:rPr lang="en-US" sz="2400" dirty="0" err="1" smtClean="0">
                <a:solidFill>
                  <a:srgbClr val="FFFF00"/>
                </a:solidFill>
              </a:rPr>
              <a:t>microcoulombs</a:t>
            </a:r>
            <a:r>
              <a:rPr lang="en-US" sz="2400" dirty="0" smtClean="0"/>
              <a:t> :</a:t>
            </a:r>
          </a:p>
          <a:p>
            <a:r>
              <a:rPr lang="en-US" sz="2400" dirty="0" smtClean="0"/>
              <a:t>1 </a:t>
            </a:r>
            <a:r>
              <a:rPr lang="en-US" sz="2400" dirty="0" err="1" smtClean="0"/>
              <a:t>microcoulomb</a:t>
            </a:r>
            <a:r>
              <a:rPr lang="en-US" sz="2400" dirty="0" smtClean="0"/>
              <a:t> (µC)= 0.000001 C   (one millionth of a coulomb) </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8.03 </a:t>
            </a:r>
            <a:r>
              <a:rPr lang="en-US" dirty="0" smtClean="0">
                <a:solidFill>
                  <a:srgbClr val="FF0000"/>
                </a:solidFill>
              </a:rPr>
              <a:t>Electric field</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This is an area around a charged particle(body) where </a:t>
            </a:r>
            <a:r>
              <a:rPr lang="en-US" dirty="0" smtClean="0">
                <a:solidFill>
                  <a:srgbClr val="FFFF00"/>
                </a:solidFill>
              </a:rPr>
              <a:t>electric effect(attraction/repulsion) </a:t>
            </a:r>
            <a:r>
              <a:rPr lang="en-US" dirty="0" smtClean="0"/>
              <a:t>is felt. </a:t>
            </a:r>
          </a:p>
          <a:p>
            <a:r>
              <a:rPr lang="en-US" dirty="0" smtClean="0"/>
              <a:t>Direction of electric field is </a:t>
            </a:r>
            <a:r>
              <a:rPr lang="en-US" dirty="0" smtClean="0">
                <a:solidFill>
                  <a:srgbClr val="FFFF00"/>
                </a:solidFill>
              </a:rPr>
              <a:t>from positive charge towards negative charge.</a:t>
            </a:r>
            <a:r>
              <a:rPr lang="en-US" dirty="0" smtClean="0"/>
              <a:t> Arrows are used to show the direction.</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Electric field pattern</a:t>
            </a:r>
            <a:endParaRPr lang="en-US" dirty="0">
              <a:solidFill>
                <a:srgbClr val="FF0000"/>
              </a:solidFill>
            </a:endParaRPr>
          </a:p>
        </p:txBody>
      </p:sp>
      <p:sp>
        <p:nvSpPr>
          <p:cNvPr id="3" name="Content Placeholder 2"/>
          <p:cNvSpPr>
            <a:spLocks noGrp="1"/>
          </p:cNvSpPr>
          <p:nvPr>
            <p:ph idx="1"/>
          </p:nvPr>
        </p:nvSpPr>
        <p:spPr>
          <a:xfrm>
            <a:off x="914400" y="1782762"/>
            <a:ext cx="7315200" cy="1570038"/>
          </a:xfrm>
        </p:spPr>
        <p:txBody>
          <a:bodyPr/>
          <a:lstStyle/>
          <a:p>
            <a:r>
              <a:rPr lang="en-US" sz="2400" dirty="0" smtClean="0"/>
              <a:t>Electric field patterns show the </a:t>
            </a:r>
            <a:r>
              <a:rPr lang="en-US" sz="2400" dirty="0" smtClean="0">
                <a:solidFill>
                  <a:srgbClr val="FFFF00"/>
                </a:solidFill>
              </a:rPr>
              <a:t>direction in which a force acts on a positive charge </a:t>
            </a:r>
            <a:r>
              <a:rPr lang="en-US" sz="2400" dirty="0" smtClean="0"/>
              <a:t>when placed in an electric field. Figures below show the electric field patterns</a:t>
            </a:r>
            <a:endParaRPr lang="en-US" sz="2400" dirty="0"/>
          </a:p>
        </p:txBody>
      </p:sp>
      <p:pic>
        <p:nvPicPr>
          <p:cNvPr id="1026" name="Picture 2"/>
          <p:cNvPicPr>
            <a:picLocks noChangeAspect="1" noChangeArrowheads="1"/>
          </p:cNvPicPr>
          <p:nvPr/>
        </p:nvPicPr>
        <p:blipFill>
          <a:blip r:embed="rId2"/>
          <a:srcRect/>
          <a:stretch>
            <a:fillRect/>
          </a:stretch>
        </p:blipFill>
        <p:spPr bwMode="auto">
          <a:xfrm>
            <a:off x="1" y="4114800"/>
            <a:ext cx="2915448" cy="2743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048000" y="4114800"/>
            <a:ext cx="3060452" cy="2514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629400" y="3352800"/>
            <a:ext cx="1647825" cy="32881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8.04</a:t>
            </a:r>
            <a:r>
              <a:rPr lang="en-US" sz="4000" dirty="0" smtClean="0">
                <a:solidFill>
                  <a:srgbClr val="FF0000"/>
                </a:solidFill>
              </a:rPr>
              <a:t> Current in a simple circuit</a:t>
            </a:r>
            <a:endParaRPr lang="en-US" sz="4000" dirty="0">
              <a:solidFill>
                <a:srgbClr val="FF0000"/>
              </a:solidFill>
            </a:endParaRPr>
          </a:p>
        </p:txBody>
      </p:sp>
      <p:sp>
        <p:nvSpPr>
          <p:cNvPr id="3" name="Content Placeholder 2"/>
          <p:cNvSpPr>
            <a:spLocks noGrp="1"/>
          </p:cNvSpPr>
          <p:nvPr>
            <p:ph idx="1"/>
          </p:nvPr>
        </p:nvSpPr>
        <p:spPr>
          <a:xfrm>
            <a:off x="381000" y="1782762"/>
            <a:ext cx="7848600" cy="4618038"/>
          </a:xfrm>
          <a:solidFill>
            <a:schemeClr val="accent2">
              <a:lumMod val="50000"/>
            </a:schemeClr>
          </a:solidFill>
          <a:ln>
            <a:solidFill>
              <a:srgbClr val="000000"/>
            </a:solidFill>
          </a:ln>
          <a:effectLst>
            <a:glow rad="228600">
              <a:schemeClr val="accent1">
                <a:satMod val="175000"/>
                <a:alpha val="40000"/>
              </a:schemeClr>
            </a:glow>
          </a:effectLst>
        </p:spPr>
        <p:txBody>
          <a:bodyPr/>
          <a:lstStyle/>
          <a:p>
            <a:pPr eaLnBrk="0" hangingPunct="0"/>
            <a:r>
              <a:rPr lang="en-US" sz="2400" dirty="0" smtClean="0"/>
              <a:t>An </a:t>
            </a:r>
            <a:r>
              <a:rPr lang="en-US" sz="2400" dirty="0" smtClean="0">
                <a:solidFill>
                  <a:srgbClr val="FFC000"/>
                </a:solidFill>
              </a:rPr>
              <a:t>electric cell (commonly called a battery</a:t>
            </a:r>
            <a:r>
              <a:rPr lang="en-US" sz="2400" dirty="0" smtClean="0"/>
              <a:t>) can make electrons move, but only if there is a conductor connecting its two terminals. Then, </a:t>
            </a:r>
            <a:r>
              <a:rPr lang="en-US" sz="2400" dirty="0" smtClean="0">
                <a:solidFill>
                  <a:srgbClr val="FFFF00"/>
                </a:solidFill>
              </a:rPr>
              <a:t>chemical reactions inside the cell push electrons from the negative (-) terminal round to the positive (+) terminal</a:t>
            </a:r>
            <a:r>
              <a:rPr lang="en-US" sz="2400" dirty="0" smtClean="0"/>
              <a:t>.</a:t>
            </a:r>
          </a:p>
          <a:p>
            <a:pPr eaLnBrk="0" hangingPunct="0"/>
            <a:r>
              <a:rPr lang="en-US" sz="2400" dirty="0" smtClean="0"/>
              <a:t>The cell below is being used to light a bulb. As electrons flow through the bulb, they make a filament (thin wire) heat up so that it glows. The </a:t>
            </a:r>
            <a:r>
              <a:rPr lang="en-US" sz="2400" dirty="0" smtClean="0">
                <a:solidFill>
                  <a:srgbClr val="00B050"/>
                </a:solidFill>
              </a:rPr>
              <a:t>conducting path through the bulb, wires, switch, and battery is called a circuit</a:t>
            </a:r>
            <a:r>
              <a:rPr lang="en-US" sz="2400" dirty="0" smtClean="0"/>
              <a:t>. There must be a </a:t>
            </a:r>
            <a:r>
              <a:rPr lang="en-US" sz="2400" b="1" i="1" dirty="0" smtClean="0">
                <a:solidFill>
                  <a:srgbClr val="FF0000"/>
                </a:solidFill>
              </a:rPr>
              <a:t>complete</a:t>
            </a:r>
            <a:r>
              <a:rPr lang="en-US" sz="2400" i="1" dirty="0" smtClean="0"/>
              <a:t>  </a:t>
            </a:r>
            <a:r>
              <a:rPr lang="en-US" sz="2400" dirty="0" smtClean="0"/>
              <a:t>circuit for the electrons to flow. Turning the switch OFF breaks the circuit and stops the flow. </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80989" y="1290639"/>
            <a:ext cx="4672012" cy="232822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28600" y="3733800"/>
            <a:ext cx="4010025" cy="29813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105400" y="2093262"/>
            <a:ext cx="4038600" cy="3888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Measuring current</a:t>
            </a:r>
            <a:endParaRPr lang="en-US" dirty="0">
              <a:solidFill>
                <a:srgbClr val="FF0000"/>
              </a:solidFill>
            </a:endParaRPr>
          </a:p>
        </p:txBody>
      </p:sp>
      <p:sp>
        <p:nvSpPr>
          <p:cNvPr id="3" name="Content Placeholder 2"/>
          <p:cNvSpPr>
            <a:spLocks noGrp="1"/>
          </p:cNvSpPr>
          <p:nvPr>
            <p:ph idx="1"/>
          </p:nvPr>
        </p:nvSpPr>
        <p:spPr>
          <a:xfrm>
            <a:off x="381000" y="1782762"/>
            <a:ext cx="7848600" cy="4465638"/>
          </a:xfrm>
          <a:solidFill>
            <a:srgbClr val="000000"/>
          </a:solidFill>
          <a:ln>
            <a:solidFill>
              <a:srgbClr val="FF0000"/>
            </a:solidFill>
          </a:ln>
          <a:effectLst>
            <a:glow rad="228600">
              <a:schemeClr val="accent6">
                <a:satMod val="175000"/>
                <a:alpha val="40000"/>
              </a:schemeClr>
            </a:glow>
          </a:effectLst>
        </p:spPr>
        <p:txBody>
          <a:bodyPr/>
          <a:lstStyle/>
          <a:p>
            <a:pPr eaLnBrk="0" hangingPunct="0"/>
            <a:r>
              <a:rPr lang="en-US" sz="2400" dirty="0" smtClean="0"/>
              <a:t>A </a:t>
            </a:r>
            <a:r>
              <a:rPr lang="en-US" sz="2400" dirty="0" smtClean="0">
                <a:solidFill>
                  <a:srgbClr val="FFFF00"/>
                </a:solidFill>
              </a:rPr>
              <a:t>flow of charge is called an electric current</a:t>
            </a:r>
            <a:r>
              <a:rPr lang="en-US" sz="2400" dirty="0" smtClean="0"/>
              <a:t>. The higher the current, the greater the flow of charge.</a:t>
            </a:r>
          </a:p>
          <a:p>
            <a:r>
              <a:rPr lang="en-US" sz="2400" dirty="0" smtClean="0"/>
              <a:t>The </a:t>
            </a:r>
            <a:r>
              <a:rPr lang="en-US" sz="2400" dirty="0" smtClean="0">
                <a:solidFill>
                  <a:srgbClr val="00B050"/>
                </a:solidFill>
              </a:rPr>
              <a:t>SI unit of current is the </a:t>
            </a:r>
            <a:r>
              <a:rPr lang="en-US" sz="2400" dirty="0" smtClean="0">
                <a:solidFill>
                  <a:srgbClr val="FFFF00"/>
                </a:solidFill>
              </a:rPr>
              <a:t>ampere (A)</a:t>
            </a:r>
            <a:r>
              <a:rPr lang="en-US" sz="2400" dirty="0" smtClean="0">
                <a:solidFill>
                  <a:srgbClr val="00B050"/>
                </a:solidFill>
              </a:rPr>
              <a:t>.</a:t>
            </a:r>
          </a:p>
          <a:p>
            <a:r>
              <a:rPr lang="en-US" sz="2400" dirty="0" smtClean="0"/>
              <a:t>Currents of about an ampere or so can be measured by connecting an </a:t>
            </a:r>
            <a:r>
              <a:rPr lang="en-US" sz="2400" b="1" dirty="0" smtClean="0">
                <a:solidFill>
                  <a:srgbClr val="FF0000"/>
                </a:solidFill>
              </a:rPr>
              <a:t>ammeter</a:t>
            </a:r>
            <a:r>
              <a:rPr lang="en-US" sz="2400" dirty="0" smtClean="0"/>
              <a:t> into the circuit. For smaller currents, a </a:t>
            </a:r>
            <a:r>
              <a:rPr lang="en-US" sz="2400" dirty="0" err="1" smtClean="0">
                <a:solidFill>
                  <a:srgbClr val="FFC000"/>
                </a:solidFill>
              </a:rPr>
              <a:t>milliammeter</a:t>
            </a:r>
            <a:r>
              <a:rPr lang="en-US" sz="2400" dirty="0" smtClean="0"/>
              <a:t> is used. The unit in this case is the </a:t>
            </a:r>
            <a:r>
              <a:rPr lang="en-US" sz="2400" dirty="0" err="1" smtClean="0">
                <a:solidFill>
                  <a:srgbClr val="FFFF00"/>
                </a:solidFill>
              </a:rPr>
              <a:t>milliampere</a:t>
            </a:r>
            <a:r>
              <a:rPr lang="en-US" sz="2400" dirty="0" smtClean="0">
                <a:solidFill>
                  <a:srgbClr val="FFFF00"/>
                </a:solidFill>
              </a:rPr>
              <a:t> (</a:t>
            </a:r>
            <a:r>
              <a:rPr lang="en-US" sz="2400" dirty="0" err="1" smtClean="0">
                <a:solidFill>
                  <a:srgbClr val="FFFF00"/>
                </a:solidFill>
              </a:rPr>
              <a:t>mA</a:t>
            </a:r>
            <a:r>
              <a:rPr lang="en-US" sz="2400" dirty="0" smtClean="0">
                <a:solidFill>
                  <a:srgbClr val="FFFF00"/>
                </a:solidFill>
              </a:rPr>
              <a:t>).</a:t>
            </a:r>
            <a:r>
              <a:rPr lang="en-US" sz="2400" dirty="0" smtClean="0"/>
              <a:t>                         </a:t>
            </a:r>
            <a:r>
              <a:rPr lang="en-US" sz="2400" dirty="0" smtClean="0">
                <a:solidFill>
                  <a:srgbClr val="FFFF00"/>
                </a:solidFill>
              </a:rPr>
              <a:t>1000 </a:t>
            </a:r>
            <a:r>
              <a:rPr lang="en-US" sz="2400" dirty="0" err="1" smtClean="0">
                <a:solidFill>
                  <a:srgbClr val="FFFF00"/>
                </a:solidFill>
              </a:rPr>
              <a:t>mA</a:t>
            </a:r>
            <a:r>
              <a:rPr lang="en-US" sz="2400" dirty="0" smtClean="0">
                <a:solidFill>
                  <a:srgbClr val="FFFF00"/>
                </a:solidFill>
              </a:rPr>
              <a:t> = 1 A</a:t>
            </a:r>
            <a:endParaRPr lang="en-US" sz="2400" dirty="0" smtClean="0"/>
          </a:p>
          <a:p>
            <a:pPr eaLnBrk="0" hangingPunct="0"/>
            <a:r>
              <a:rPr lang="en-US" sz="2400" dirty="0" smtClean="0"/>
              <a:t>Putting ammeters (or </a:t>
            </a:r>
            <a:r>
              <a:rPr lang="en-US" sz="2400" dirty="0" err="1" smtClean="0"/>
              <a:t>milliammeters</a:t>
            </a:r>
            <a:r>
              <a:rPr lang="en-US" sz="2400" dirty="0" smtClean="0"/>
              <a:t>) into a circuit has almost no effect on the current. As far as the circuit is concerned, the meters act just like pieces of connecting wire.</a:t>
            </a:r>
          </a:p>
          <a:p>
            <a:pPr>
              <a:buNone/>
            </a:pPr>
            <a:endParaRPr lang="en-US" sz="2400" dirty="0">
              <a:solidFill>
                <a:srgbClr val="00B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Charge and current</a:t>
            </a:r>
            <a:endParaRPr lang="en-US" dirty="0">
              <a:solidFill>
                <a:srgbClr val="FF0000"/>
              </a:solidFill>
            </a:endParaRPr>
          </a:p>
        </p:txBody>
      </p:sp>
      <p:sp>
        <p:nvSpPr>
          <p:cNvPr id="3" name="Content Placeholder 2"/>
          <p:cNvSpPr>
            <a:spLocks noGrp="1"/>
          </p:cNvSpPr>
          <p:nvPr>
            <p:ph idx="1"/>
          </p:nvPr>
        </p:nvSpPr>
        <p:spPr/>
        <p:txBody>
          <a:bodyPr/>
          <a:lstStyle/>
          <a:p>
            <a:pPr eaLnBrk="0" hangingPunct="0"/>
            <a:r>
              <a:rPr lang="en-US" sz="2400" dirty="0" smtClean="0"/>
              <a:t>There is a link between charge and current:</a:t>
            </a:r>
            <a:br>
              <a:rPr lang="en-US" sz="2400" dirty="0" smtClean="0"/>
            </a:br>
            <a:r>
              <a:rPr lang="en-US" sz="2400" dirty="0" smtClean="0"/>
              <a:t>If charge flows at this rate………then the current is...</a:t>
            </a:r>
          </a:p>
          <a:p>
            <a:pPr lvl="0" eaLnBrk="0" hangingPunct="0">
              <a:buNone/>
            </a:pPr>
            <a:r>
              <a:rPr lang="en-US" sz="2400" dirty="0" smtClean="0"/>
              <a:t>     1 coulomb per second……………..  1 ampere</a:t>
            </a:r>
          </a:p>
          <a:p>
            <a:pPr lvl="0" eaLnBrk="0" hangingPunct="0">
              <a:buNone/>
            </a:pPr>
            <a:r>
              <a:rPr lang="en-US" sz="2400" dirty="0" smtClean="0"/>
              <a:t>     2 coulombs per second……………   2 ampere</a:t>
            </a:r>
          </a:p>
          <a:p>
            <a:pPr lvl="0" eaLnBrk="0" hangingPunct="0">
              <a:buNone/>
            </a:pPr>
            <a:r>
              <a:rPr lang="en-US" sz="2400" dirty="0" smtClean="0"/>
              <a:t>                                               	...and so on.</a:t>
            </a:r>
            <a:br>
              <a:rPr lang="en-US" sz="2400" dirty="0" smtClean="0"/>
            </a:br>
            <a:r>
              <a:rPr lang="en-US" sz="2400" dirty="0" smtClean="0"/>
              <a:t>The link can also be expressed as an equation:</a:t>
            </a:r>
          </a:p>
          <a:p>
            <a:pPr eaLnBrk="0" hangingPunct="0">
              <a:buNone/>
            </a:pPr>
            <a:r>
              <a:rPr lang="en-US" sz="2400" dirty="0" smtClean="0">
                <a:solidFill>
                  <a:srgbClr val="FFFF00"/>
                </a:solidFill>
              </a:rPr>
              <a:t>        charge = current x time </a:t>
            </a:r>
          </a:p>
          <a:p>
            <a:pPr eaLnBrk="0" hangingPunct="0">
              <a:buNone/>
            </a:pPr>
            <a:r>
              <a:rPr lang="en-US" sz="2400" dirty="0" smtClean="0">
                <a:solidFill>
                  <a:srgbClr val="FFFF00"/>
                </a:solidFill>
              </a:rPr>
              <a:t>          (C)	    (A)	       (s)</a:t>
            </a:r>
          </a:p>
          <a:p>
            <a:pPr>
              <a:buNone/>
            </a:pPr>
            <a:r>
              <a:rPr lang="en-US" sz="2400" dirty="0" smtClean="0"/>
              <a:t>     For example, if a current of </a:t>
            </a:r>
            <a:r>
              <a:rPr lang="en-US" sz="2400" dirty="0" smtClean="0">
                <a:solidFill>
                  <a:srgbClr val="FFFF00"/>
                </a:solidFill>
              </a:rPr>
              <a:t>2 amperes </a:t>
            </a:r>
            <a:r>
              <a:rPr lang="en-US" sz="2400" dirty="0" smtClean="0"/>
              <a:t>flows for </a:t>
            </a:r>
            <a:r>
              <a:rPr lang="en-US" sz="2400" dirty="0" smtClean="0">
                <a:solidFill>
                  <a:srgbClr val="FFFF00"/>
                </a:solidFill>
              </a:rPr>
              <a:t>3 seconds</a:t>
            </a:r>
            <a:r>
              <a:rPr lang="en-US" sz="2400" dirty="0" smtClean="0"/>
              <a:t>, the charge delivered is </a:t>
            </a:r>
            <a:r>
              <a:rPr lang="en-US" sz="2400" dirty="0" smtClean="0">
                <a:solidFill>
                  <a:srgbClr val="FFFF00"/>
                </a:solidFill>
              </a:rPr>
              <a:t>6 coulombs</a:t>
            </a:r>
            <a:r>
              <a:rPr lang="en-US" sz="2400" dirty="0" smtClean="0"/>
              <a:t>.</a:t>
            </a:r>
          </a:p>
          <a:p>
            <a:pPr>
              <a:buNone/>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066800" y="960438"/>
            <a:ext cx="7315200" cy="715962"/>
          </a:xfrm>
        </p:spPr>
        <p:txBody>
          <a:bodyPr/>
          <a:lstStyle/>
          <a:p>
            <a:r>
              <a:rPr lang="en-US" altLang="en-US" sz="4000" dirty="0" smtClean="0">
                <a:solidFill>
                  <a:srgbClr val="FF0000"/>
                </a:solidFill>
              </a:rPr>
              <a:t>8.01 ELECTRIC CHARGE(1)</a:t>
            </a:r>
            <a:endParaRPr lang="ru-RU" altLang="en-US" sz="4000" dirty="0">
              <a:solidFill>
                <a:srgbClr val="FF0000"/>
              </a:solidFill>
            </a:endParaRPr>
          </a:p>
        </p:txBody>
      </p:sp>
      <p:sp>
        <p:nvSpPr>
          <p:cNvPr id="17413" name="Rectangle 5"/>
          <p:cNvSpPr>
            <a:spLocks noGrp="1" noChangeArrowheads="1"/>
          </p:cNvSpPr>
          <p:nvPr>
            <p:ph type="body" idx="1"/>
          </p:nvPr>
        </p:nvSpPr>
        <p:spPr>
          <a:xfrm>
            <a:off x="838200" y="1981200"/>
            <a:ext cx="7543800" cy="4495800"/>
          </a:xfrm>
          <a:solidFill>
            <a:srgbClr val="002060"/>
          </a:solidFill>
          <a:ln>
            <a:solidFill>
              <a:srgbClr val="00B050"/>
            </a:solidFill>
          </a:ln>
          <a:effectLst>
            <a:glow rad="228600">
              <a:schemeClr val="accent2">
                <a:satMod val="175000"/>
                <a:alpha val="40000"/>
              </a:schemeClr>
            </a:glow>
          </a:effectLst>
        </p:spPr>
        <p:txBody>
          <a:bodyPr/>
          <a:lstStyle/>
          <a:p>
            <a:pPr eaLnBrk="0" hangingPunct="0"/>
            <a:r>
              <a:rPr lang="en-US" sz="2800" dirty="0" smtClean="0"/>
              <a:t>Electric charge, or 'electricity', can come from batteries and generators.</a:t>
            </a:r>
          </a:p>
          <a:p>
            <a:pPr eaLnBrk="0" hangingPunct="0"/>
            <a:r>
              <a:rPr lang="en-US" sz="2800" dirty="0" smtClean="0"/>
              <a:t>But some materials become charged when they are rubbed. </a:t>
            </a:r>
          </a:p>
          <a:p>
            <a:pPr eaLnBrk="0" hangingPunct="0"/>
            <a:r>
              <a:rPr lang="en-US" sz="2800" dirty="0" smtClean="0"/>
              <a:t>Their charge is sometimes called electrostatic charge or 'static electricity'. </a:t>
            </a:r>
          </a:p>
          <a:p>
            <a:pPr eaLnBrk="0" hangingPunct="0"/>
            <a:r>
              <a:rPr lang="en-US" sz="2800" dirty="0" smtClean="0"/>
              <a:t>It causes sparks and crackles when you take off a pullover and if you slide out of a car seat and touch the door, it may even give you a shock.</a:t>
            </a:r>
          </a:p>
          <a:p>
            <a:pPr>
              <a:lnSpc>
                <a:spcPct val="80000"/>
              </a:lnSpc>
            </a:pPr>
            <a:endParaRPr lang="ru-RU" alt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3">
                                            <p:bg/>
                                          </p:spTgt>
                                        </p:tgtEl>
                                        <p:attrNameLst>
                                          <p:attrName>style.visibility</p:attrName>
                                        </p:attrNameLst>
                                      </p:cBhvr>
                                      <p:to>
                                        <p:strVal val="visible"/>
                                      </p:to>
                                    </p:set>
                                    <p:anim calcmode="lin" valueType="num">
                                      <p:cBhvr additive="base">
                                        <p:cTn id="7" dur="500" fill="hold"/>
                                        <p:tgtEl>
                                          <p:spTgt spid="174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4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3">
                                            <p:txEl>
                                              <p:pRg st="0" end="0"/>
                                            </p:txEl>
                                          </p:spTgt>
                                        </p:tgtEl>
                                        <p:attrNameLst>
                                          <p:attrName>style.visibility</p:attrName>
                                        </p:attrNameLst>
                                      </p:cBhvr>
                                      <p:to>
                                        <p:strVal val="visible"/>
                                      </p:to>
                                    </p:set>
                                    <p:anim calcmode="lin" valueType="num">
                                      <p:cBhvr additive="base">
                                        <p:cTn id="13" dur="500" fill="hold"/>
                                        <p:tgtEl>
                                          <p:spTgt spid="174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3">
                                            <p:txEl>
                                              <p:pRg st="1" end="1"/>
                                            </p:txEl>
                                          </p:spTgt>
                                        </p:tgtEl>
                                        <p:attrNameLst>
                                          <p:attrName>style.visibility</p:attrName>
                                        </p:attrNameLst>
                                      </p:cBhvr>
                                      <p:to>
                                        <p:strVal val="visible"/>
                                      </p:to>
                                    </p:set>
                                    <p:anim calcmode="lin" valueType="num">
                                      <p:cBhvr additive="base">
                                        <p:cTn id="19" dur="500" fill="hold"/>
                                        <p:tgtEl>
                                          <p:spTgt spid="174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3">
                                            <p:txEl>
                                              <p:pRg st="2" end="2"/>
                                            </p:txEl>
                                          </p:spTgt>
                                        </p:tgtEl>
                                        <p:attrNameLst>
                                          <p:attrName>style.visibility</p:attrName>
                                        </p:attrNameLst>
                                      </p:cBhvr>
                                      <p:to>
                                        <p:strVal val="visible"/>
                                      </p:to>
                                    </p:set>
                                    <p:anim calcmode="lin" valueType="num">
                                      <p:cBhvr additive="base">
                                        <p:cTn id="25" dur="500" fill="hold"/>
                                        <p:tgtEl>
                                          <p:spTgt spid="174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3">
                                            <p:txEl>
                                              <p:pRg st="3" end="3"/>
                                            </p:txEl>
                                          </p:spTgt>
                                        </p:tgtEl>
                                        <p:attrNameLst>
                                          <p:attrName>style.visibility</p:attrName>
                                        </p:attrNameLst>
                                      </p:cBhvr>
                                      <p:to>
                                        <p:strVal val="visible"/>
                                      </p:to>
                                    </p:set>
                                    <p:anim calcmode="lin" valueType="num">
                                      <p:cBhvr additive="base">
                                        <p:cTn id="31" dur="500" fill="hold"/>
                                        <p:tgtEl>
                                          <p:spTgt spid="174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Current direction</a:t>
            </a:r>
            <a:endParaRPr lang="en-US" dirty="0">
              <a:solidFill>
                <a:srgbClr val="FF0000"/>
              </a:solidFill>
            </a:endParaRPr>
          </a:p>
        </p:txBody>
      </p:sp>
      <p:sp>
        <p:nvSpPr>
          <p:cNvPr id="3" name="Content Placeholder 2"/>
          <p:cNvSpPr>
            <a:spLocks noGrp="1"/>
          </p:cNvSpPr>
          <p:nvPr>
            <p:ph idx="1"/>
          </p:nvPr>
        </p:nvSpPr>
        <p:spPr>
          <a:xfrm>
            <a:off x="914400" y="1782762"/>
            <a:ext cx="7315200" cy="4008438"/>
          </a:xfrm>
          <a:solidFill>
            <a:schemeClr val="accent1"/>
          </a:solidFill>
          <a:ln>
            <a:solidFill>
              <a:schemeClr val="accent2">
                <a:lumMod val="75000"/>
              </a:schemeClr>
            </a:solidFill>
          </a:ln>
          <a:effectLst>
            <a:glow rad="228600">
              <a:schemeClr val="accent6">
                <a:satMod val="175000"/>
                <a:alpha val="40000"/>
              </a:schemeClr>
            </a:glow>
          </a:effectLst>
        </p:spPr>
        <p:txBody>
          <a:bodyPr/>
          <a:lstStyle/>
          <a:p>
            <a:pPr eaLnBrk="0" hangingPunct="0"/>
            <a:r>
              <a:rPr lang="en-US" sz="2400" dirty="0" smtClean="0"/>
              <a:t>Some circuit diagrams have </a:t>
            </a:r>
            <a:r>
              <a:rPr lang="en-US" sz="2400" dirty="0" smtClean="0">
                <a:solidFill>
                  <a:srgbClr val="FFFF00"/>
                </a:solidFill>
              </a:rPr>
              <a:t>arrowheads</a:t>
            </a:r>
            <a:r>
              <a:rPr lang="en-US" sz="2400" dirty="0" smtClean="0"/>
              <a:t> marked on them. These show the </a:t>
            </a:r>
            <a:r>
              <a:rPr lang="en-US" sz="2400" dirty="0" smtClean="0">
                <a:solidFill>
                  <a:srgbClr val="FFFF00"/>
                </a:solidFill>
              </a:rPr>
              <a:t>conventional current direction</a:t>
            </a:r>
            <a:r>
              <a:rPr lang="en-US" sz="2400" dirty="0" smtClean="0"/>
              <a:t>: the direction from </a:t>
            </a:r>
            <a:r>
              <a:rPr lang="en-US" sz="2800" b="1" dirty="0" smtClean="0">
                <a:solidFill>
                  <a:srgbClr val="FFFF00"/>
                </a:solidFill>
              </a:rPr>
              <a:t>+</a:t>
            </a:r>
            <a:r>
              <a:rPr lang="en-US" sz="2400" dirty="0" smtClean="0"/>
              <a:t> to </a:t>
            </a:r>
            <a:r>
              <a:rPr lang="en-US" b="1" dirty="0" smtClean="0">
                <a:solidFill>
                  <a:srgbClr val="FFFF00"/>
                </a:solidFill>
              </a:rPr>
              <a:t>-</a:t>
            </a:r>
            <a:r>
              <a:rPr lang="en-US" sz="2400" dirty="0" smtClean="0"/>
              <a:t> round the circuit. </a:t>
            </a:r>
          </a:p>
          <a:p>
            <a:pPr eaLnBrk="0" hangingPunct="0"/>
            <a:r>
              <a:rPr lang="en-US" sz="2400" dirty="0" smtClean="0"/>
              <a:t>Electrons actually flow the other way. Being negatively charged, they are repelled by negative charge, so are pushed out of the negative terminal of the battery.</a:t>
            </a:r>
          </a:p>
          <a:p>
            <a:r>
              <a:rPr lang="en-US" sz="2400" dirty="0" smtClean="0"/>
              <a:t>The conventional current direction is equivalent to the direction of transfer of positive charge.</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3962400"/>
            <a:ext cx="7315200" cy="2286000"/>
          </a:xfrm>
          <a:solidFill>
            <a:schemeClr val="accent2"/>
          </a:solidFill>
          <a:ln>
            <a:solidFill>
              <a:schemeClr val="accent1">
                <a:lumMod val="75000"/>
              </a:schemeClr>
            </a:solidFill>
          </a:ln>
          <a:effectLst>
            <a:glow rad="228600">
              <a:schemeClr val="accent6">
                <a:satMod val="175000"/>
                <a:alpha val="40000"/>
              </a:schemeClr>
            </a:glow>
          </a:effectLst>
        </p:spPr>
        <p:txBody>
          <a:bodyPr/>
          <a:lstStyle/>
          <a:p>
            <a:r>
              <a:rPr lang="en-US" dirty="0" smtClean="0"/>
              <a:t>Positive charges do not move although a transfer of positive charge is the same as a transfer of negative charge in the opposite direction.</a:t>
            </a:r>
            <a:endParaRPr lang="en-US" dirty="0"/>
          </a:p>
        </p:txBody>
      </p:sp>
      <p:pic>
        <p:nvPicPr>
          <p:cNvPr id="1026" name="Picture 2"/>
          <p:cNvPicPr>
            <a:picLocks noChangeAspect="1" noChangeArrowheads="1"/>
          </p:cNvPicPr>
          <p:nvPr/>
        </p:nvPicPr>
        <p:blipFill>
          <a:blip r:embed="rId2"/>
          <a:srcRect/>
          <a:stretch>
            <a:fillRect/>
          </a:stretch>
        </p:blipFill>
        <p:spPr bwMode="auto">
          <a:xfrm>
            <a:off x="3124200" y="1600200"/>
            <a:ext cx="2647950" cy="23604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8.05 </a:t>
            </a:r>
            <a:r>
              <a:rPr lang="en-US" dirty="0" smtClean="0">
                <a:solidFill>
                  <a:srgbClr val="FF0000"/>
                </a:solidFill>
              </a:rPr>
              <a:t>Potential difference</a:t>
            </a:r>
            <a:endParaRPr lang="en-US" dirty="0">
              <a:solidFill>
                <a:srgbClr val="FF0000"/>
              </a:solidFill>
            </a:endParaRPr>
          </a:p>
        </p:txBody>
      </p:sp>
      <p:sp>
        <p:nvSpPr>
          <p:cNvPr id="3" name="Content Placeholder 2"/>
          <p:cNvSpPr>
            <a:spLocks noGrp="1"/>
          </p:cNvSpPr>
          <p:nvPr>
            <p:ph idx="1"/>
          </p:nvPr>
        </p:nvSpPr>
        <p:spPr>
          <a:xfrm>
            <a:off x="685800" y="4419600"/>
            <a:ext cx="7543800" cy="1828800"/>
          </a:xfrm>
          <a:solidFill>
            <a:schemeClr val="accent2"/>
          </a:solidFill>
          <a:ln>
            <a:solidFill>
              <a:srgbClr val="00B050"/>
            </a:solidFill>
          </a:ln>
          <a:effectLst>
            <a:glow rad="228600">
              <a:schemeClr val="accent2">
                <a:satMod val="175000"/>
                <a:alpha val="40000"/>
              </a:schemeClr>
            </a:glow>
          </a:effectLst>
        </p:spPr>
        <p:txBody>
          <a:bodyPr/>
          <a:lstStyle/>
          <a:p>
            <a:pPr eaLnBrk="0" hangingPunct="0"/>
            <a:r>
              <a:rPr lang="en-US" sz="2000" dirty="0" smtClean="0"/>
              <a:t>The cell above is pushing out electrons. The electrons repel each other, so, like the coils of a compressed spring, they have potential energy. As the electrons slowly flow round the circuit, they transfer energy from the cell to the bulb.</a:t>
            </a:r>
          </a:p>
          <a:p>
            <a:pPr eaLnBrk="0" hangingPunct="0"/>
            <a:r>
              <a:rPr lang="en-US" sz="2000" dirty="0" smtClean="0"/>
              <a:t>The energy is radiated by the hot filament.</a:t>
            </a:r>
          </a:p>
          <a:p>
            <a:endParaRPr lang="en-US" dirty="0"/>
          </a:p>
        </p:txBody>
      </p:sp>
      <p:pic>
        <p:nvPicPr>
          <p:cNvPr id="2050" name="Picture 2"/>
          <p:cNvPicPr>
            <a:picLocks noChangeAspect="1" noChangeArrowheads="1"/>
          </p:cNvPicPr>
          <p:nvPr/>
        </p:nvPicPr>
        <p:blipFill>
          <a:blip r:embed="rId2"/>
          <a:srcRect/>
          <a:stretch>
            <a:fillRect/>
          </a:stretch>
        </p:blipFill>
        <p:spPr bwMode="auto">
          <a:xfrm>
            <a:off x="2286000" y="1447800"/>
            <a:ext cx="5033963" cy="28789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PD(voltage) across a cell</a:t>
            </a:r>
            <a:endParaRPr lang="en-US" dirty="0">
              <a:solidFill>
                <a:srgbClr val="FF0000"/>
              </a:solidFill>
            </a:endParaRPr>
          </a:p>
        </p:txBody>
      </p:sp>
      <p:sp>
        <p:nvSpPr>
          <p:cNvPr id="3" name="Content Placeholder 2"/>
          <p:cNvSpPr>
            <a:spLocks noGrp="1"/>
          </p:cNvSpPr>
          <p:nvPr>
            <p:ph idx="1"/>
          </p:nvPr>
        </p:nvSpPr>
        <p:spPr>
          <a:ln>
            <a:solidFill>
              <a:schemeClr val="accent2"/>
            </a:solidFill>
          </a:ln>
          <a:effectLst>
            <a:glow rad="228600">
              <a:schemeClr val="accent6">
                <a:satMod val="175000"/>
                <a:alpha val="40000"/>
              </a:schemeClr>
            </a:glow>
          </a:effectLst>
        </p:spPr>
        <p:txBody>
          <a:bodyPr/>
          <a:lstStyle/>
          <a:p>
            <a:pPr eaLnBrk="0" hangingPunct="0"/>
            <a:r>
              <a:rPr lang="en-US" sz="2000" dirty="0" smtClean="0"/>
              <a:t>A cell normally has a voltage marked on it. The higher its voltage, the more energy it gives to the electrons pushed out. The </a:t>
            </a:r>
            <a:r>
              <a:rPr lang="en-US" sz="2000" dirty="0" smtClean="0">
                <a:solidFill>
                  <a:srgbClr val="FF0000"/>
                </a:solidFill>
              </a:rPr>
              <a:t>scientific name for voltage is potential  difference (PD)</a:t>
            </a:r>
            <a:r>
              <a:rPr lang="en-US" sz="2000" dirty="0" smtClean="0"/>
              <a:t>. </a:t>
            </a:r>
            <a:r>
              <a:rPr lang="en-US" sz="2000" dirty="0" smtClean="0">
                <a:solidFill>
                  <a:srgbClr val="FFFF00"/>
                </a:solidFill>
              </a:rPr>
              <a:t>PD can be measured by connecting a voltmeter across the terminals of the cell</a:t>
            </a:r>
            <a:r>
              <a:rPr lang="en-US" sz="2000" dirty="0" smtClean="0"/>
              <a:t>. The </a:t>
            </a:r>
            <a:r>
              <a:rPr lang="en-US" sz="2000" dirty="0" smtClean="0">
                <a:solidFill>
                  <a:srgbClr val="FF0000"/>
                </a:solidFill>
              </a:rPr>
              <a:t>SI unit of PD is the volt (V):</a:t>
            </a:r>
          </a:p>
          <a:p>
            <a:pPr eaLnBrk="0" hangingPunct="0"/>
            <a:r>
              <a:rPr lang="en-US" sz="2000" dirty="0" smtClean="0"/>
              <a:t>If the PD across a cell is 1volt, then 1 joule of potential energy is given to each coulomb of charge. In other words, 1 volt means 1 joule per coulomb (J/C).</a:t>
            </a:r>
          </a:p>
          <a:p>
            <a:pPr eaLnBrk="0" hangingPunct="0"/>
            <a:r>
              <a:rPr lang="en-US" sz="2000" dirty="0" smtClean="0"/>
              <a:t>If the PD across a cell is 2 volts, then 2 joule s of potential energy are given to each coulomb of charge, ... and so on.</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solidFill>
            <a:schemeClr val="accent2"/>
          </a:solidFill>
          <a:ln>
            <a:solidFill>
              <a:schemeClr val="accent2">
                <a:lumMod val="60000"/>
                <a:lumOff val="40000"/>
              </a:schemeClr>
            </a:solidFill>
          </a:ln>
          <a:effectLst>
            <a:glow rad="228600">
              <a:schemeClr val="accent6">
                <a:satMod val="175000"/>
                <a:alpha val="40000"/>
              </a:schemeClr>
            </a:glow>
          </a:effectLst>
        </p:spPr>
        <p:txBody>
          <a:bodyPr/>
          <a:lstStyle/>
          <a:p>
            <a:pPr eaLnBrk="0" hangingPunct="0"/>
            <a:r>
              <a:rPr lang="en-US" sz="2400" dirty="0" smtClean="0"/>
              <a:t>A cell produces its highest PD when not in a circuit and not supplying current. This </a:t>
            </a:r>
            <a:r>
              <a:rPr lang="en-US" sz="2400" dirty="0" smtClean="0">
                <a:solidFill>
                  <a:srgbClr val="FFFF00"/>
                </a:solidFill>
              </a:rPr>
              <a:t>maximum PD is called the electromotive force (EMF) of the cell.</a:t>
            </a:r>
            <a:r>
              <a:rPr lang="en-US" sz="2400" dirty="0" smtClean="0"/>
              <a:t> When a current is being supplied, the PD drops because of energy wastage inside</a:t>
            </a:r>
          </a:p>
          <a:p>
            <a:pPr eaLnBrk="0" hangingPunct="0">
              <a:buNone/>
            </a:pPr>
            <a:r>
              <a:rPr lang="en-US" sz="2400" dirty="0" smtClean="0"/>
              <a:t>    the cell. For example, a car battery </a:t>
            </a:r>
            <a:r>
              <a:rPr lang="en-US" sz="2400" dirty="0" err="1" smtClean="0"/>
              <a:t>labelled</a:t>
            </a:r>
            <a:r>
              <a:rPr lang="en-US" sz="2400" dirty="0" smtClean="0"/>
              <a:t> '12 V' might only deliver 9 V when being used to turn a starter motor.</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010400" cy="914400"/>
          </a:xfrm>
        </p:spPr>
        <p:txBody>
          <a:bodyPr/>
          <a:lstStyle/>
          <a:p>
            <a:r>
              <a:rPr lang="en-US" dirty="0" smtClean="0">
                <a:solidFill>
                  <a:srgbClr val="FF0000"/>
                </a:solidFill>
              </a:rPr>
              <a:t>Cells in series</a:t>
            </a:r>
            <a:endParaRPr lang="en-US" dirty="0">
              <a:solidFill>
                <a:srgbClr val="FF0000"/>
              </a:solidFill>
            </a:endParaRPr>
          </a:p>
        </p:txBody>
      </p:sp>
      <p:sp>
        <p:nvSpPr>
          <p:cNvPr id="3" name="Content Placeholder 2"/>
          <p:cNvSpPr>
            <a:spLocks noGrp="1"/>
          </p:cNvSpPr>
          <p:nvPr>
            <p:ph idx="1"/>
          </p:nvPr>
        </p:nvSpPr>
        <p:spPr>
          <a:xfrm>
            <a:off x="914400" y="1782762"/>
            <a:ext cx="7315200" cy="1570038"/>
          </a:xfrm>
        </p:spPr>
        <p:txBody>
          <a:bodyPr/>
          <a:lstStyle/>
          <a:p>
            <a:pPr eaLnBrk="0" hangingPunct="0"/>
            <a:r>
              <a:rPr lang="en-US" sz="2400" dirty="0" smtClean="0"/>
              <a:t>To produce a higher PD, several cells can be connected in </a:t>
            </a:r>
            <a:r>
              <a:rPr lang="en-US" sz="2400" dirty="0" smtClean="0">
                <a:solidFill>
                  <a:srgbClr val="FFFF00"/>
                </a:solidFill>
              </a:rPr>
              <a:t>series (in line) </a:t>
            </a:r>
            <a:r>
              <a:rPr lang="en-US" sz="2400" dirty="0" smtClean="0"/>
              <a:t>as shown below. The word '</a:t>
            </a:r>
            <a:r>
              <a:rPr lang="en-US" sz="2400" dirty="0" smtClean="0">
                <a:solidFill>
                  <a:srgbClr val="C00000"/>
                </a:solidFill>
              </a:rPr>
              <a:t>battery</a:t>
            </a:r>
            <a:r>
              <a:rPr lang="en-US" sz="2400" dirty="0" smtClean="0"/>
              <a:t>' really means </a:t>
            </a:r>
            <a:r>
              <a:rPr lang="en-US" sz="2400" dirty="0" smtClean="0">
                <a:solidFill>
                  <a:srgbClr val="FFC000"/>
                </a:solidFill>
              </a:rPr>
              <a:t>a collection of joined cells.</a:t>
            </a:r>
          </a:p>
          <a:p>
            <a:pPr eaLnBrk="0" hangingPunct="0">
              <a:buNone/>
            </a:pPr>
            <a:endParaRPr lang="en-US" sz="2400" dirty="0">
              <a:solidFill>
                <a:srgbClr val="FFC000"/>
              </a:solidFill>
            </a:endParaRPr>
          </a:p>
        </p:txBody>
      </p:sp>
      <p:pic>
        <p:nvPicPr>
          <p:cNvPr id="1026" name="Picture 2"/>
          <p:cNvPicPr>
            <a:picLocks noChangeAspect="1" noChangeArrowheads="1"/>
          </p:cNvPicPr>
          <p:nvPr/>
        </p:nvPicPr>
        <p:blipFill>
          <a:blip r:embed="rId2"/>
          <a:srcRect/>
          <a:stretch>
            <a:fillRect/>
          </a:stretch>
        </p:blipFill>
        <p:spPr bwMode="auto">
          <a:xfrm>
            <a:off x="168511" y="3657600"/>
            <a:ext cx="5431535" cy="1600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248400" y="3733800"/>
            <a:ext cx="2047875" cy="1609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PDs around a circuit</a:t>
            </a:r>
            <a:endParaRPr lang="en-US" dirty="0">
              <a:solidFill>
                <a:srgbClr val="FF0000"/>
              </a:solidFill>
            </a:endParaRPr>
          </a:p>
        </p:txBody>
      </p:sp>
      <p:sp>
        <p:nvSpPr>
          <p:cNvPr id="3" name="Content Placeholder 2"/>
          <p:cNvSpPr>
            <a:spLocks noGrp="1"/>
          </p:cNvSpPr>
          <p:nvPr>
            <p:ph idx="1"/>
          </p:nvPr>
        </p:nvSpPr>
        <p:spPr/>
        <p:txBody>
          <a:bodyPr/>
          <a:lstStyle/>
          <a:p>
            <a:r>
              <a:rPr lang="en-US" sz="2000" dirty="0" smtClean="0"/>
              <a:t>In the circuit below, the </a:t>
            </a:r>
            <a:r>
              <a:rPr lang="en-US" sz="2000" dirty="0" smtClean="0">
                <a:solidFill>
                  <a:srgbClr val="FFC000"/>
                </a:solidFill>
              </a:rPr>
              <a:t>electrons flow </a:t>
            </a:r>
            <a:r>
              <a:rPr lang="en-US" sz="2000" dirty="0" smtClean="0"/>
              <a:t>through two bulbs. They </a:t>
            </a:r>
            <a:r>
              <a:rPr lang="en-US" sz="2000" dirty="0" smtClean="0">
                <a:solidFill>
                  <a:srgbClr val="FFFF00"/>
                </a:solidFill>
              </a:rPr>
              <a:t>lose some of their potential energy in the first bulb and the rest in the second</a:t>
            </a:r>
            <a:r>
              <a:rPr lang="en-US" sz="2000" dirty="0" smtClean="0"/>
              <a:t>. In total, all the energy supplied by the battery is radiated by the bulbs. Almost none is spent in the connecting wires.</a:t>
            </a:r>
          </a:p>
          <a:p>
            <a:pPr eaLnBrk="0" hangingPunct="0"/>
            <a:r>
              <a:rPr lang="en-US" sz="2000" dirty="0" smtClean="0"/>
              <a:t>Like the battery, each bulb has a PD across it:</a:t>
            </a:r>
          </a:p>
          <a:p>
            <a:pPr eaLnBrk="0" hangingPunct="0"/>
            <a:r>
              <a:rPr lang="en-US" sz="2000" dirty="0" smtClean="0"/>
              <a:t>If a bulb (or other component) has a </a:t>
            </a:r>
            <a:r>
              <a:rPr lang="en-US" sz="2000" dirty="0" smtClean="0">
                <a:solidFill>
                  <a:srgbClr val="FF0000"/>
                </a:solidFill>
              </a:rPr>
              <a:t>PD of 1 volt </a:t>
            </a:r>
            <a:r>
              <a:rPr lang="en-US" sz="2000" dirty="0" smtClean="0"/>
              <a:t>across it, then </a:t>
            </a:r>
            <a:r>
              <a:rPr lang="en-US" sz="2000" dirty="0" smtClean="0">
                <a:solidFill>
                  <a:srgbClr val="FFFF00"/>
                </a:solidFill>
              </a:rPr>
              <a:t>1 joule of potential energy is spent by each Coulomb of charge passing through it</a:t>
            </a:r>
            <a:r>
              <a:rPr lang="en-US" dirty="0" smtClean="0">
                <a:solidFill>
                  <a:srgbClr val="FFFF00"/>
                </a:solidFill>
              </a:rPr>
              <a:t>.</a:t>
            </a:r>
          </a:p>
          <a:p>
            <a:pPr eaLnBrk="0" hangingPunct="0"/>
            <a:r>
              <a:rPr lang="en-US" sz="2000" dirty="0" smtClean="0"/>
              <a:t>The second diagram shows the same circuit with voltmeters connected across different sections (the voltmeters do not affect  how the circuit works).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82762"/>
            <a:ext cx="7315200" cy="1722438"/>
          </a:xfrm>
        </p:spPr>
        <p:txBody>
          <a:bodyPr/>
          <a:lstStyle/>
          <a:p>
            <a:pPr eaLnBrk="0" hangingPunct="0"/>
            <a:r>
              <a:rPr lang="en-US" sz="2000" dirty="0" smtClean="0"/>
              <a:t>The readings illustrate a principle which applies in any circuit:</a:t>
            </a:r>
          </a:p>
          <a:p>
            <a:pPr eaLnBrk="0" hangingPunct="0"/>
            <a:r>
              <a:rPr lang="en-US" sz="2000" dirty="0" smtClean="0"/>
              <a:t>Moving round a circuit, from one battery terminal to the other,  </a:t>
            </a:r>
            <a:r>
              <a:rPr lang="en-US" sz="2000" dirty="0" smtClean="0">
                <a:solidFill>
                  <a:srgbClr val="FF0000"/>
                </a:solidFill>
              </a:rPr>
              <a:t>the sum of the PDs across the components is equal to the PD across the battery</a:t>
            </a:r>
            <a:r>
              <a:rPr lang="en-US" sz="2000" dirty="0" smtClean="0"/>
              <a:t>.</a:t>
            </a:r>
          </a:p>
          <a:p>
            <a:pPr>
              <a:buNone/>
            </a:pPr>
            <a:endParaRPr lang="en-US" dirty="0"/>
          </a:p>
        </p:txBody>
      </p:sp>
      <p:pic>
        <p:nvPicPr>
          <p:cNvPr id="2050" name="Picture 2"/>
          <p:cNvPicPr>
            <a:picLocks noChangeAspect="1" noChangeArrowheads="1"/>
          </p:cNvPicPr>
          <p:nvPr/>
        </p:nvPicPr>
        <p:blipFill>
          <a:blip r:embed="rId2"/>
          <a:srcRect/>
          <a:stretch>
            <a:fillRect/>
          </a:stretch>
        </p:blipFill>
        <p:spPr bwMode="auto">
          <a:xfrm>
            <a:off x="685800" y="3505200"/>
            <a:ext cx="3057994" cy="3352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419600" y="3505200"/>
            <a:ext cx="2649643"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8.06 </a:t>
            </a:r>
            <a:r>
              <a:rPr lang="en-US" dirty="0" smtClean="0">
                <a:solidFill>
                  <a:srgbClr val="FF0000"/>
                </a:solidFill>
              </a:rPr>
              <a:t>Resistance (1)</a:t>
            </a:r>
            <a:endParaRPr lang="en-US" dirty="0">
              <a:solidFill>
                <a:srgbClr val="FF0000"/>
              </a:solidFill>
            </a:endParaRPr>
          </a:p>
        </p:txBody>
      </p:sp>
      <p:sp>
        <p:nvSpPr>
          <p:cNvPr id="3" name="Content Placeholder 2"/>
          <p:cNvSpPr>
            <a:spLocks noGrp="1"/>
          </p:cNvSpPr>
          <p:nvPr>
            <p:ph idx="1"/>
          </p:nvPr>
        </p:nvSpPr>
        <p:spPr>
          <a:xfrm>
            <a:off x="914400" y="1782762"/>
            <a:ext cx="7315200" cy="3246438"/>
          </a:xfrm>
        </p:spPr>
        <p:txBody>
          <a:bodyPr/>
          <a:lstStyle/>
          <a:p>
            <a:pPr eaLnBrk="0" hangingPunct="0"/>
            <a:r>
              <a:rPr lang="en-US" sz="2000" dirty="0" smtClean="0"/>
              <a:t>To make a current flow through a conductor, there must be a potential difference (voltage) across it. </a:t>
            </a:r>
            <a:r>
              <a:rPr lang="en-US" sz="2000" dirty="0" smtClean="0">
                <a:solidFill>
                  <a:srgbClr val="FFFF00"/>
                </a:solidFill>
              </a:rPr>
              <a:t>Copper connecting wire is a good conductor and a  current passes through it easily</a:t>
            </a:r>
            <a:r>
              <a:rPr lang="en-US" sz="2000" dirty="0" smtClean="0"/>
              <a:t>. However a </a:t>
            </a:r>
            <a:r>
              <a:rPr lang="en-US" sz="2000" dirty="0" smtClean="0">
                <a:solidFill>
                  <a:srgbClr val="C00000"/>
                </a:solidFill>
              </a:rPr>
              <a:t>similar piece of </a:t>
            </a:r>
            <a:r>
              <a:rPr lang="en-US" sz="2000" b="1" dirty="0" err="1" smtClean="0">
                <a:solidFill>
                  <a:srgbClr val="00B0F0"/>
                </a:solidFill>
              </a:rPr>
              <a:t>nichrome</a:t>
            </a:r>
            <a:r>
              <a:rPr lang="en-US" sz="2000" dirty="0" smtClean="0">
                <a:solidFill>
                  <a:srgbClr val="C00000"/>
                </a:solidFill>
              </a:rPr>
              <a:t>  wire is not so good and less current flows for the same PD. </a:t>
            </a:r>
          </a:p>
          <a:p>
            <a:r>
              <a:rPr lang="en-US" sz="2000" dirty="0" smtClean="0"/>
              <a:t>The </a:t>
            </a:r>
            <a:r>
              <a:rPr lang="en-US" sz="2000" dirty="0" err="1" smtClean="0"/>
              <a:t>nichrome</a:t>
            </a:r>
            <a:r>
              <a:rPr lang="en-US" sz="2000" dirty="0" smtClean="0"/>
              <a:t> wire has </a:t>
            </a:r>
            <a:r>
              <a:rPr lang="en-US" sz="2000" dirty="0" smtClean="0">
                <a:solidFill>
                  <a:srgbClr val="FF0000"/>
                </a:solidFill>
              </a:rPr>
              <a:t>more resistance </a:t>
            </a:r>
            <a:r>
              <a:rPr lang="en-US" sz="2000" dirty="0" smtClean="0"/>
              <a:t>than the copper wire.</a:t>
            </a:r>
            <a:endParaRPr lang="en-US" dirty="0" smtClean="0"/>
          </a:p>
          <a:p>
            <a:r>
              <a:rPr lang="en-US" sz="2000" dirty="0" smtClean="0"/>
              <a:t>Resistance is calculated using the equation below. The SI unit of resistance is the ohm (</a:t>
            </a:r>
            <a:r>
              <a:rPr lang="el-GR" sz="2000" dirty="0" smtClean="0"/>
              <a:t>Ω</a:t>
            </a:r>
            <a:r>
              <a:rPr lang="en-US" sz="2000" dirty="0" smtClean="0"/>
              <a:t>). (The symbol </a:t>
            </a:r>
            <a:r>
              <a:rPr lang="el-GR" sz="2000" dirty="0" smtClean="0"/>
              <a:t>Ω</a:t>
            </a:r>
            <a:r>
              <a:rPr lang="en-US" sz="2000" dirty="0" smtClean="0"/>
              <a:t> is the Greek letter </a:t>
            </a:r>
            <a:r>
              <a:rPr lang="en-US" sz="2000" i="1" dirty="0" smtClean="0"/>
              <a:t>omega.)</a:t>
            </a:r>
            <a:r>
              <a:rPr lang="en-US" sz="2000" dirty="0" smtClean="0"/>
              <a:t> </a:t>
            </a:r>
            <a:endParaRPr lang="en-US" sz="2000" dirty="0"/>
          </a:p>
        </p:txBody>
      </p:sp>
      <p:pic>
        <p:nvPicPr>
          <p:cNvPr id="3074" name="Picture 2"/>
          <p:cNvPicPr>
            <a:picLocks noChangeAspect="1" noChangeArrowheads="1"/>
          </p:cNvPicPr>
          <p:nvPr/>
        </p:nvPicPr>
        <p:blipFill>
          <a:blip r:embed="rId2"/>
          <a:srcRect/>
          <a:stretch>
            <a:fillRect/>
          </a:stretch>
        </p:blipFill>
        <p:spPr bwMode="auto">
          <a:xfrm>
            <a:off x="1447800" y="5105400"/>
            <a:ext cx="7035026" cy="933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eaLnBrk="0" hangingPunct="0"/>
            <a:r>
              <a:rPr lang="en-US" sz="2000" dirty="0" smtClean="0"/>
              <a:t>For example, if a PD of 6 </a:t>
            </a:r>
            <a:r>
              <a:rPr lang="en-US" sz="2000" i="1" dirty="0" smtClean="0"/>
              <a:t>V is </a:t>
            </a:r>
            <a:r>
              <a:rPr lang="en-US" sz="2000" dirty="0" smtClean="0"/>
              <a:t>needed to make a current of 3 A flow through a wire:  </a:t>
            </a:r>
            <a:r>
              <a:rPr lang="en-US" sz="2000" dirty="0" smtClean="0">
                <a:solidFill>
                  <a:srgbClr val="FF0000"/>
                </a:solidFill>
              </a:rPr>
              <a:t>resistance = 6 </a:t>
            </a:r>
            <a:r>
              <a:rPr lang="en-US" sz="2000" i="1" dirty="0" smtClean="0">
                <a:solidFill>
                  <a:srgbClr val="FF0000"/>
                </a:solidFill>
              </a:rPr>
              <a:t>V/ 3 </a:t>
            </a:r>
            <a:r>
              <a:rPr lang="en-US" sz="2000" dirty="0" smtClean="0">
                <a:solidFill>
                  <a:srgbClr val="FF0000"/>
                </a:solidFill>
              </a:rPr>
              <a:t>A = 2 0</a:t>
            </a:r>
            <a:r>
              <a:rPr lang="el-GR" sz="2000" dirty="0" smtClean="0">
                <a:solidFill>
                  <a:srgbClr val="FF0000"/>
                </a:solidFill>
              </a:rPr>
              <a:t>Ω</a:t>
            </a:r>
            <a:r>
              <a:rPr lang="en-US" sz="2000" dirty="0" smtClean="0">
                <a:solidFill>
                  <a:srgbClr val="FF0000"/>
                </a:solidFill>
              </a:rPr>
              <a:t>.</a:t>
            </a:r>
          </a:p>
          <a:p>
            <a:r>
              <a:rPr lang="en-US" sz="2000" dirty="0" smtClean="0"/>
              <a:t>With a </a:t>
            </a:r>
            <a:r>
              <a:rPr lang="en-US" sz="2000" i="1" dirty="0" smtClean="0"/>
              <a:t>lower </a:t>
            </a:r>
            <a:r>
              <a:rPr lang="en-US" sz="2000" dirty="0" smtClean="0"/>
              <a:t>resistance, a </a:t>
            </a:r>
            <a:r>
              <a:rPr lang="en-US" sz="2000" i="1" dirty="0" smtClean="0"/>
              <a:t>lower </a:t>
            </a:r>
            <a:r>
              <a:rPr lang="en-US" sz="2000" dirty="0" smtClean="0"/>
              <a:t>PD would be needed to give the same current. </a:t>
            </a:r>
          </a:p>
          <a:p>
            <a:pPr>
              <a:buNone/>
            </a:pPr>
            <a:r>
              <a:rPr lang="en-US" sz="2000" dirty="0" smtClean="0"/>
              <a:t>     In symbols, the formula for resistance is:</a:t>
            </a:r>
          </a:p>
          <a:p>
            <a:pPr>
              <a:buNone/>
            </a:pPr>
            <a:r>
              <a:rPr lang="en-US" sz="2800" b="1" dirty="0" smtClean="0">
                <a:solidFill>
                  <a:srgbClr val="FFFF00"/>
                </a:solidFill>
              </a:rPr>
              <a:t>                                  R= V/I</a:t>
            </a:r>
          </a:p>
          <a:p>
            <a:pPr>
              <a:buNone/>
            </a:pPr>
            <a:r>
              <a:rPr lang="en-US" sz="2800" b="1" dirty="0" smtClean="0">
                <a:solidFill>
                  <a:srgbClr val="FFFF00"/>
                </a:solidFill>
              </a:rPr>
              <a:t>   </a:t>
            </a:r>
            <a:r>
              <a:rPr lang="en-US" sz="2000" b="1" dirty="0" smtClean="0">
                <a:solidFill>
                  <a:srgbClr val="FFFF00"/>
                </a:solidFill>
              </a:rPr>
              <a:t>where V is the voltage or PD in volts (v)</a:t>
            </a:r>
          </a:p>
          <a:p>
            <a:pPr>
              <a:buNone/>
            </a:pPr>
            <a:r>
              <a:rPr lang="en-US" sz="2000" b="1" dirty="0" smtClean="0">
                <a:solidFill>
                  <a:srgbClr val="FFFF00"/>
                </a:solidFill>
              </a:rPr>
              <a:t>                I is current in amperes (A)</a:t>
            </a:r>
          </a:p>
          <a:p>
            <a:pPr>
              <a:buNone/>
            </a:pPr>
            <a:r>
              <a:rPr lang="en-US" sz="2000" b="1" dirty="0" smtClean="0">
                <a:solidFill>
                  <a:srgbClr val="FFFF00"/>
                </a:solidFill>
              </a:rPr>
              <a:t>               R is resistance in ohms (</a:t>
            </a:r>
            <a:r>
              <a:rPr lang="el-GR" sz="2000" dirty="0" smtClean="0">
                <a:solidFill>
                  <a:srgbClr val="FF0000"/>
                </a:solidFill>
              </a:rPr>
              <a:t>Ω</a:t>
            </a:r>
            <a:r>
              <a:rPr lang="en-US" sz="2000" dirty="0" smtClean="0">
                <a:solidFill>
                  <a:srgbClr val="FF0000"/>
                </a:solidFill>
              </a:rPr>
              <a:t>)</a:t>
            </a:r>
            <a:r>
              <a:rPr lang="el-GR" sz="2000" dirty="0" smtClean="0">
                <a:solidFill>
                  <a:srgbClr val="FF0000"/>
                </a:solidFill>
              </a:rPr>
              <a:t> </a:t>
            </a:r>
            <a:endParaRPr lang="en-US" sz="2000" dirty="0" smtClean="0">
              <a:solidFill>
                <a:srgbClr val="FF0000"/>
              </a:solidFill>
            </a:endParaRPr>
          </a:p>
          <a:p>
            <a:pPr>
              <a:buNone/>
            </a:pPr>
            <a:r>
              <a:rPr lang="en-US" sz="2000" b="1" dirty="0" smtClean="0">
                <a:solidFill>
                  <a:srgbClr val="FF0000"/>
                </a:solidFill>
              </a:rPr>
              <a:t>             </a:t>
            </a:r>
            <a:r>
              <a:rPr lang="en-US" sz="2800" b="1" dirty="0" smtClean="0">
                <a:solidFill>
                  <a:srgbClr val="FF0000"/>
                </a:solidFill>
              </a:rPr>
              <a:t>1</a:t>
            </a:r>
            <a:r>
              <a:rPr lang="el-GR" sz="2800" dirty="0" smtClean="0">
                <a:solidFill>
                  <a:srgbClr val="FF0000"/>
                </a:solidFill>
              </a:rPr>
              <a:t> Ω</a:t>
            </a:r>
            <a:r>
              <a:rPr lang="en-US" sz="2800" dirty="0" smtClean="0">
                <a:solidFill>
                  <a:srgbClr val="FF0000"/>
                </a:solidFill>
              </a:rPr>
              <a:t> = 1v/A</a:t>
            </a:r>
            <a:endParaRPr lang="en-US" sz="2800" b="1"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smtClean="0">
                <a:solidFill>
                  <a:srgbClr val="FF0000"/>
                </a:solidFill>
              </a:rPr>
              <a:t>Negative and Positive charge</a:t>
            </a:r>
            <a:endParaRPr lang="en-US" sz="4000" dirty="0">
              <a:solidFill>
                <a:srgbClr val="FF0000"/>
              </a:solidFill>
            </a:endParaRPr>
          </a:p>
        </p:txBody>
      </p:sp>
      <p:sp>
        <p:nvSpPr>
          <p:cNvPr id="8" name="Content Placeholder 7"/>
          <p:cNvSpPr>
            <a:spLocks noGrp="1"/>
          </p:cNvSpPr>
          <p:nvPr>
            <p:ph idx="1"/>
          </p:nvPr>
        </p:nvSpPr>
        <p:spPr>
          <a:solidFill>
            <a:schemeClr val="accent1"/>
          </a:solidFill>
          <a:ln>
            <a:solidFill>
              <a:srgbClr val="7030A0"/>
            </a:solidFill>
          </a:ln>
          <a:effectLst>
            <a:softEdge rad="12700"/>
          </a:effectLst>
        </p:spPr>
        <p:txBody>
          <a:bodyPr/>
          <a:lstStyle/>
          <a:p>
            <a:pPr eaLnBrk="0" hangingPunct="0"/>
            <a:r>
              <a:rPr lang="en-US" sz="2000" dirty="0" smtClean="0"/>
              <a:t>Polythene and Perspex can be charged by rubbing them with a dry, </a:t>
            </a:r>
            <a:r>
              <a:rPr lang="en-US" sz="2000" dirty="0" err="1" smtClean="0"/>
              <a:t>woollen</a:t>
            </a:r>
            <a:r>
              <a:rPr lang="en-US" sz="2000" dirty="0" smtClean="0"/>
              <a:t> cloth.</a:t>
            </a:r>
          </a:p>
          <a:p>
            <a:pPr eaLnBrk="0" hangingPunct="0"/>
            <a:r>
              <a:rPr lang="en-US" sz="2000" dirty="0" smtClean="0"/>
              <a:t>When two charged polythene rods are brought close together, as shown below, they </a:t>
            </a:r>
            <a:r>
              <a:rPr lang="en-US" sz="2000" i="1" dirty="0" smtClean="0"/>
              <a:t>repel </a:t>
            </a:r>
            <a:r>
              <a:rPr lang="en-US" sz="2000" dirty="0" smtClean="0"/>
              <a:t>(try to push each other apart). </a:t>
            </a:r>
          </a:p>
          <a:p>
            <a:pPr eaLnBrk="0" hangingPunct="0"/>
            <a:r>
              <a:rPr lang="en-US" sz="2000" dirty="0" smtClean="0"/>
              <a:t>The same thing happens with two charged Perspex rods. However, a charged polythene rod and a charged Perspex rod </a:t>
            </a:r>
            <a:r>
              <a:rPr lang="en-US" sz="2000" i="1" dirty="0" smtClean="0"/>
              <a:t>attract </a:t>
            </a:r>
            <a:r>
              <a:rPr lang="en-US" sz="2000" dirty="0" smtClean="0"/>
              <a:t>each other. Experiments like this suggest that there are two different and opposite types of electric charge. These are called positive (+) charge and negative (-) charge:</a:t>
            </a:r>
          </a:p>
          <a:p>
            <a:pPr eaLnBrk="0" hangingPunct="0">
              <a:buNone/>
            </a:pPr>
            <a:r>
              <a:rPr lang="en-US" sz="2000" dirty="0" smtClean="0"/>
              <a:t>     </a:t>
            </a:r>
            <a:r>
              <a:rPr lang="en-US" sz="2000" dirty="0" smtClean="0">
                <a:solidFill>
                  <a:srgbClr val="FFFF00"/>
                </a:solidFill>
              </a:rPr>
              <a:t>Like charges repel; unlike charges attract.</a:t>
            </a:r>
          </a:p>
          <a:p>
            <a:pPr eaLnBrk="0" hangingPunct="0">
              <a:buNone/>
            </a:pPr>
            <a:r>
              <a:rPr lang="en-US" sz="2000" dirty="0" smtClean="0"/>
              <a:t>     The closer the charges, the greater the force between them.</a:t>
            </a:r>
          </a:p>
          <a:p>
            <a:pPr>
              <a:buNone/>
            </a:pPr>
            <a:endParaRPr lang="en-US" dirty="0"/>
          </a:p>
        </p:txBody>
      </p:sp>
    </p:spTree>
    <p:extLst>
      <p:ext uri="{BB962C8B-B14F-4D97-AF65-F5344CB8AC3E}">
        <p14:creationId xmlns:p14="http://schemas.microsoft.com/office/powerpoint/2010/main" val="211681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Factors affecting resistance</a:t>
            </a:r>
            <a:endParaRPr lang="en-US" dirty="0">
              <a:solidFill>
                <a:srgbClr val="FF0000"/>
              </a:solidFill>
            </a:endParaRPr>
          </a:p>
        </p:txBody>
      </p:sp>
      <p:sp>
        <p:nvSpPr>
          <p:cNvPr id="3" name="Content Placeholder 2"/>
          <p:cNvSpPr>
            <a:spLocks noGrp="1"/>
          </p:cNvSpPr>
          <p:nvPr>
            <p:ph idx="1"/>
          </p:nvPr>
        </p:nvSpPr>
        <p:spPr/>
        <p:txBody>
          <a:bodyPr/>
          <a:lstStyle/>
          <a:p>
            <a:pPr>
              <a:buNone/>
            </a:pPr>
            <a:r>
              <a:rPr lang="en-US" sz="2000" dirty="0" smtClean="0"/>
              <a:t>  The resistance of a conductor depends on several factors:</a:t>
            </a:r>
          </a:p>
          <a:p>
            <a:pPr lvl="0" eaLnBrk="0" hangingPunct="0">
              <a:buFont typeface="Wingdings" pitchFamily="2" charset="2"/>
              <a:buChar char="Ø"/>
            </a:pPr>
            <a:r>
              <a:rPr lang="en-US" sz="2000" b="1" dirty="0" smtClean="0">
                <a:solidFill>
                  <a:srgbClr val="FF0000"/>
                </a:solidFill>
              </a:rPr>
              <a:t>Length</a:t>
            </a:r>
            <a:r>
              <a:rPr lang="en-US" sz="2000" dirty="0" smtClean="0"/>
              <a:t> Doubling the length of a wire doubles its resistance.</a:t>
            </a:r>
          </a:p>
          <a:p>
            <a:pPr lvl="0" eaLnBrk="0" hangingPunct="0">
              <a:buFont typeface="Wingdings" pitchFamily="2" charset="2"/>
              <a:buChar char="Ø"/>
            </a:pPr>
            <a:r>
              <a:rPr lang="en-US" sz="2000" b="1" dirty="0" smtClean="0">
                <a:solidFill>
                  <a:srgbClr val="FFFF00"/>
                </a:solidFill>
              </a:rPr>
              <a:t>Cross-sectional area</a:t>
            </a:r>
            <a:r>
              <a:rPr lang="en-US" sz="2000" dirty="0" smtClean="0"/>
              <a:t> Halving the 'end on' area of a wire doubles its resistance. So a thin wire has more resistance than a thick one.</a:t>
            </a:r>
          </a:p>
          <a:p>
            <a:pPr lvl="0" eaLnBrk="0" hangingPunct="0">
              <a:buFont typeface="Wingdings" pitchFamily="2" charset="2"/>
              <a:buChar char="Ø"/>
            </a:pPr>
            <a:r>
              <a:rPr lang="en-US" sz="2000" b="1" dirty="0" smtClean="0">
                <a:solidFill>
                  <a:srgbClr val="FF0000"/>
                </a:solidFill>
              </a:rPr>
              <a:t>Material</a:t>
            </a:r>
            <a:r>
              <a:rPr lang="en-US" sz="2000" dirty="0" smtClean="0"/>
              <a:t> A </a:t>
            </a:r>
            <a:r>
              <a:rPr lang="en-US" sz="2000" dirty="0" err="1" smtClean="0"/>
              <a:t>nichrome</a:t>
            </a:r>
            <a:r>
              <a:rPr lang="en-US" sz="2000" dirty="0" smtClean="0"/>
              <a:t> wire has more resistance than a copper wire of the same size.</a:t>
            </a:r>
          </a:p>
          <a:p>
            <a:pPr lvl="0" eaLnBrk="0" hangingPunct="0">
              <a:buFont typeface="Wingdings" pitchFamily="2" charset="2"/>
              <a:buChar char="Ø"/>
            </a:pPr>
            <a:r>
              <a:rPr lang="en-US" sz="2000" b="1" dirty="0" smtClean="0">
                <a:solidFill>
                  <a:srgbClr val="FFFF00"/>
                </a:solidFill>
              </a:rPr>
              <a:t>Temperature</a:t>
            </a:r>
            <a:r>
              <a:rPr lang="en-US" sz="2000" dirty="0" smtClean="0"/>
              <a:t>  For metal conductors, resistance increases with temperature. For semiconductors, it decreases with temperature.</a:t>
            </a:r>
          </a:p>
          <a:p>
            <a:pPr eaLnBrk="0" hangingPunct="0">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rPr>
              <a:t>Resistance and heating effect</a:t>
            </a:r>
            <a:endParaRPr lang="en-US" sz="4000" dirty="0">
              <a:solidFill>
                <a:srgbClr val="FF0000"/>
              </a:solidFill>
            </a:endParaRPr>
          </a:p>
        </p:txBody>
      </p:sp>
      <p:sp>
        <p:nvSpPr>
          <p:cNvPr id="3" name="Content Placeholder 2"/>
          <p:cNvSpPr>
            <a:spLocks noGrp="1"/>
          </p:cNvSpPr>
          <p:nvPr>
            <p:ph idx="1"/>
          </p:nvPr>
        </p:nvSpPr>
        <p:spPr>
          <a:xfrm>
            <a:off x="914400" y="1782762"/>
            <a:ext cx="7391400" cy="4313238"/>
          </a:xfrm>
          <a:ln>
            <a:solidFill>
              <a:schemeClr val="accent2"/>
            </a:solidFill>
          </a:ln>
          <a:effectLst>
            <a:glow rad="228600">
              <a:schemeClr val="accent1">
                <a:satMod val="175000"/>
                <a:alpha val="40000"/>
              </a:schemeClr>
            </a:glow>
          </a:effectLst>
          <a:scene3d>
            <a:camera prst="orthographicFront"/>
            <a:lightRig rig="threePt" dir="t"/>
          </a:scene3d>
          <a:sp3d>
            <a:bevelT/>
          </a:sp3d>
        </p:spPr>
        <p:txBody>
          <a:bodyPr/>
          <a:lstStyle/>
          <a:p>
            <a:pPr>
              <a:buFont typeface="Wingdings" pitchFamily="2" charset="2"/>
              <a:buChar char="q"/>
            </a:pPr>
            <a:r>
              <a:rPr lang="en-US" sz="2400" dirty="0" smtClean="0"/>
              <a:t>There is a </a:t>
            </a:r>
            <a:r>
              <a:rPr lang="en-US" sz="2400" dirty="0" smtClean="0">
                <a:solidFill>
                  <a:srgbClr val="FFC000"/>
                </a:solidFill>
              </a:rPr>
              <a:t>heating effect whenever a current flows through a resistance</a:t>
            </a:r>
            <a:r>
              <a:rPr lang="en-US" sz="2400" dirty="0" smtClean="0"/>
              <a:t>. </a:t>
            </a:r>
          </a:p>
          <a:p>
            <a:pPr>
              <a:buFont typeface="Wingdings" pitchFamily="2" charset="2"/>
              <a:buChar char="q"/>
            </a:pPr>
            <a:r>
              <a:rPr lang="en-US" sz="2400" dirty="0" smtClean="0"/>
              <a:t>This principle is used in </a:t>
            </a:r>
            <a:r>
              <a:rPr lang="en-US" sz="2400" dirty="0" smtClean="0">
                <a:solidFill>
                  <a:srgbClr val="FFFF00"/>
                </a:solidFill>
              </a:rPr>
              <a:t>heating elements</a:t>
            </a:r>
            <a:r>
              <a:rPr lang="en-US" sz="2400" dirty="0" smtClean="0"/>
              <a:t>, and also in </a:t>
            </a:r>
            <a:r>
              <a:rPr lang="en-US" sz="2400" dirty="0" smtClean="0">
                <a:solidFill>
                  <a:srgbClr val="FFFF00"/>
                </a:solidFill>
              </a:rPr>
              <a:t>light bulbs with filaments</a:t>
            </a:r>
            <a:r>
              <a:rPr lang="en-US" sz="2400" dirty="0" smtClean="0"/>
              <a:t>. </a:t>
            </a:r>
          </a:p>
          <a:p>
            <a:pPr>
              <a:buFont typeface="Wingdings" pitchFamily="2" charset="2"/>
              <a:buChar char="q"/>
            </a:pPr>
            <a:r>
              <a:rPr lang="en-US" sz="2400" dirty="0" smtClean="0"/>
              <a:t>The heating effect occurs because </a:t>
            </a:r>
            <a:r>
              <a:rPr lang="en-US" sz="2400" dirty="0" smtClean="0">
                <a:solidFill>
                  <a:srgbClr val="FF0000"/>
                </a:solidFill>
              </a:rPr>
              <a:t>electrons collide with atoms as they pass through a conductor</a:t>
            </a:r>
            <a:r>
              <a:rPr lang="en-US" sz="2400" dirty="0" smtClean="0"/>
              <a:t>.</a:t>
            </a:r>
          </a:p>
          <a:p>
            <a:pPr>
              <a:buFont typeface="Wingdings" pitchFamily="2" charset="2"/>
              <a:buChar char="q"/>
            </a:pPr>
            <a:r>
              <a:rPr lang="en-US" sz="2400" dirty="0" smtClean="0"/>
              <a:t> The </a:t>
            </a:r>
            <a:r>
              <a:rPr lang="en-US" sz="2400" b="1" dirty="0" smtClean="0">
                <a:solidFill>
                  <a:srgbClr val="7030A0"/>
                </a:solidFill>
              </a:rPr>
              <a:t>electrons lose energy</a:t>
            </a:r>
            <a:r>
              <a:rPr lang="en-US" sz="2400" dirty="0" smtClean="0"/>
              <a:t>. The </a:t>
            </a:r>
            <a:r>
              <a:rPr lang="en-US" sz="2400" dirty="0" smtClean="0">
                <a:solidFill>
                  <a:srgbClr val="00B050"/>
                </a:solidFill>
              </a:rPr>
              <a:t>atoms gain energy and vibrate faster</a:t>
            </a:r>
            <a:r>
              <a:rPr lang="en-US" sz="2400" dirty="0" smtClean="0">
                <a:solidFill>
                  <a:srgbClr val="FFFF00"/>
                </a:solidFill>
              </a:rPr>
              <a:t>.</a:t>
            </a:r>
          </a:p>
          <a:p>
            <a:pPr>
              <a:buFont typeface="Wingdings" pitchFamily="2" charset="2"/>
              <a:buChar char="q"/>
            </a:pPr>
            <a:r>
              <a:rPr lang="en-US" sz="2400" dirty="0" smtClean="0">
                <a:solidFill>
                  <a:srgbClr val="FFFF00"/>
                </a:solidFill>
              </a:rPr>
              <a:t> Faster vibrations mean a higher temperature</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Resistance components</a:t>
            </a:r>
            <a:endParaRPr lang="en-US" dirty="0">
              <a:solidFill>
                <a:srgbClr val="FF0000"/>
              </a:solidFill>
            </a:endParaRPr>
          </a:p>
        </p:txBody>
      </p:sp>
      <p:sp>
        <p:nvSpPr>
          <p:cNvPr id="3" name="Content Placeholder 2"/>
          <p:cNvSpPr>
            <a:spLocks noGrp="1"/>
          </p:cNvSpPr>
          <p:nvPr>
            <p:ph idx="1"/>
          </p:nvPr>
        </p:nvSpPr>
        <p:spPr>
          <a:ln>
            <a:solidFill>
              <a:srgbClr val="FFFF00"/>
            </a:solidFill>
          </a:ln>
          <a:effectLst>
            <a:glow rad="228600">
              <a:schemeClr val="accent6">
                <a:satMod val="175000"/>
                <a:alpha val="40000"/>
              </a:schemeClr>
            </a:glow>
          </a:effectLst>
        </p:spPr>
        <p:txBody>
          <a:bodyPr/>
          <a:lstStyle/>
          <a:p>
            <a:pPr eaLnBrk="0" hangingPunct="0"/>
            <a:r>
              <a:rPr lang="en-US" sz="2000" dirty="0" smtClean="0">
                <a:solidFill>
                  <a:srgbClr val="FFFF00"/>
                </a:solidFill>
              </a:rPr>
              <a:t>Resistors are specially made to provide resistance</a:t>
            </a:r>
            <a:r>
              <a:rPr lang="en-US" sz="2000" dirty="0" smtClean="0"/>
              <a:t>. In simple circuits, </a:t>
            </a:r>
            <a:r>
              <a:rPr lang="en-US" sz="2000" dirty="0" smtClean="0">
                <a:solidFill>
                  <a:srgbClr val="FFFF00"/>
                </a:solidFill>
              </a:rPr>
              <a:t>they reduce the current</a:t>
            </a:r>
            <a:r>
              <a:rPr lang="en-US" sz="2000" dirty="0" smtClean="0"/>
              <a:t>. In more complicated circuits, such as those in radios, TVs, and computers, they </a:t>
            </a:r>
            <a:r>
              <a:rPr lang="en-US" sz="2000" dirty="0" smtClean="0">
                <a:solidFill>
                  <a:srgbClr val="FFFF00"/>
                </a:solidFill>
              </a:rPr>
              <a:t>keep currents and PDs at the levels needed for other components (parts) to work properly</a:t>
            </a:r>
            <a:r>
              <a:rPr lang="en-US" sz="2000" dirty="0" smtClean="0"/>
              <a:t>.</a:t>
            </a:r>
          </a:p>
          <a:p>
            <a:r>
              <a:rPr lang="en-US" sz="2000" dirty="0" smtClean="0"/>
              <a:t>Resistors can have values ranging from a few ohms to several million ohms.</a:t>
            </a:r>
          </a:p>
          <a:p>
            <a:pPr>
              <a:buNone/>
            </a:pPr>
            <a:r>
              <a:rPr lang="en-US" sz="2000" dirty="0" smtClean="0"/>
              <a:t>                  </a:t>
            </a:r>
            <a:r>
              <a:rPr lang="en-US" sz="2400" b="1" dirty="0" smtClean="0">
                <a:solidFill>
                  <a:srgbClr val="FF0000"/>
                </a:solidFill>
              </a:rPr>
              <a:t>1kilo-ohm(k</a:t>
            </a:r>
            <a:r>
              <a:rPr lang="el-GR" sz="2400" b="1" dirty="0" smtClean="0">
                <a:solidFill>
                  <a:srgbClr val="FF0000"/>
                </a:solidFill>
              </a:rPr>
              <a:t> Ω</a:t>
            </a:r>
            <a:r>
              <a:rPr lang="en-US" sz="2400" b="1" dirty="0" smtClean="0">
                <a:solidFill>
                  <a:srgbClr val="FF0000"/>
                </a:solidFill>
              </a:rPr>
              <a:t>) = 1000</a:t>
            </a:r>
            <a:r>
              <a:rPr lang="el-GR" sz="2400" b="1" dirty="0" smtClean="0">
                <a:solidFill>
                  <a:srgbClr val="FF0000"/>
                </a:solidFill>
              </a:rPr>
              <a:t>Ω</a:t>
            </a:r>
            <a:r>
              <a:rPr lang="en-US" sz="2400" b="1" dirty="0" smtClean="0">
                <a:solidFill>
                  <a:srgbClr val="FF0000"/>
                </a:solidFill>
              </a:rPr>
              <a:t>   and </a:t>
            </a:r>
          </a:p>
          <a:p>
            <a:pPr>
              <a:buNone/>
            </a:pPr>
            <a:r>
              <a:rPr lang="en-US" sz="2400" b="1" dirty="0" smtClean="0">
                <a:solidFill>
                  <a:srgbClr val="FF0000"/>
                </a:solidFill>
              </a:rPr>
              <a:t>               1mega-ohm(M</a:t>
            </a:r>
            <a:r>
              <a:rPr lang="el-GR" sz="2400" b="1" dirty="0" smtClean="0">
                <a:solidFill>
                  <a:srgbClr val="FF0000"/>
                </a:solidFill>
              </a:rPr>
              <a:t>Ω</a:t>
            </a:r>
            <a:r>
              <a:rPr lang="en-US" sz="2400" b="1" dirty="0" smtClean="0">
                <a:solidFill>
                  <a:srgbClr val="FF0000"/>
                </a:solidFill>
              </a:rPr>
              <a:t>)=1000000</a:t>
            </a:r>
            <a:r>
              <a:rPr lang="el-GR" sz="2400" b="1" dirty="0" smtClean="0">
                <a:solidFill>
                  <a:srgbClr val="FF0000"/>
                </a:solidFill>
              </a:rPr>
              <a:t> Ω</a:t>
            </a:r>
            <a:endParaRPr lang="en-US" sz="2400" b="1" dirty="0" smtClean="0">
              <a:solidFill>
                <a:srgbClr val="FF0000"/>
              </a:solidFill>
            </a:endParaRPr>
          </a:p>
          <a:p>
            <a:r>
              <a:rPr lang="en-US" sz="2000" dirty="0" smtClean="0"/>
              <a:t>Like all resistances, resistors heat up when a current flows through them. However, if the current is small, the heating effect is slight.</a:t>
            </a:r>
          </a:p>
          <a:p>
            <a:endParaRPr 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82762"/>
            <a:ext cx="4343400" cy="5075238"/>
          </a:xfrm>
          <a:ln>
            <a:solidFill>
              <a:srgbClr val="FFFF00"/>
            </a:solidFill>
          </a:ln>
          <a:effectLst>
            <a:glow rad="228600">
              <a:schemeClr val="accent1">
                <a:satMod val="175000"/>
                <a:alpha val="40000"/>
              </a:schemeClr>
            </a:glow>
          </a:effectLst>
        </p:spPr>
        <p:txBody>
          <a:bodyPr/>
          <a:lstStyle/>
          <a:p>
            <a:pPr eaLnBrk="0" hangingPunct="0">
              <a:buFont typeface="Wingdings" pitchFamily="2" charset="2"/>
              <a:buChar char="Ø"/>
            </a:pPr>
            <a:r>
              <a:rPr lang="en-US" sz="2400" b="1" dirty="0" smtClean="0">
                <a:solidFill>
                  <a:srgbClr val="FF0000"/>
                </a:solidFill>
              </a:rPr>
              <a:t>Variable resistors (rheostats) </a:t>
            </a:r>
            <a:r>
              <a:rPr lang="en-US" sz="2000" dirty="0" smtClean="0"/>
              <a:t>are used for varying current. The one on the right is controlling the brightness of a bulb. In hi-fi equipment, rotary (circular) variable resistors are used as volume controls.</a:t>
            </a:r>
          </a:p>
          <a:p>
            <a:pPr eaLnBrk="0" hangingPunct="0">
              <a:buFont typeface="Wingdings" pitchFamily="2" charset="2"/>
              <a:buChar char="Ø"/>
            </a:pPr>
            <a:r>
              <a:rPr lang="en-US" sz="2400" b="1" dirty="0" err="1" smtClean="0">
                <a:solidFill>
                  <a:srgbClr val="FF0000"/>
                </a:solidFill>
              </a:rPr>
              <a:t>Thermistors</a:t>
            </a:r>
            <a:r>
              <a:rPr lang="en-US" sz="2000" dirty="0" smtClean="0"/>
              <a:t> have a high resistance when cold but a much lower resistance when hot. They contain semiconductor materials. Some electrical thermometers use a </a:t>
            </a:r>
            <a:r>
              <a:rPr lang="en-US" sz="2000" dirty="0" err="1" smtClean="0"/>
              <a:t>thermistor</a:t>
            </a:r>
            <a:r>
              <a:rPr lang="en-US" sz="2000" dirty="0" smtClean="0"/>
              <a:t> to detect temperature change.</a:t>
            </a:r>
          </a:p>
          <a:p>
            <a:pPr>
              <a:buNone/>
            </a:pPr>
            <a:endParaRPr lang="en-US" dirty="0"/>
          </a:p>
        </p:txBody>
      </p:sp>
      <p:pic>
        <p:nvPicPr>
          <p:cNvPr id="4098" name="Picture 2"/>
          <p:cNvPicPr>
            <a:picLocks noChangeAspect="1" noChangeArrowheads="1"/>
          </p:cNvPicPr>
          <p:nvPr/>
        </p:nvPicPr>
        <p:blipFill>
          <a:blip r:embed="rId2"/>
          <a:srcRect/>
          <a:stretch>
            <a:fillRect/>
          </a:stretch>
        </p:blipFill>
        <p:spPr bwMode="auto">
          <a:xfrm>
            <a:off x="5943600" y="1676400"/>
            <a:ext cx="2331155" cy="28956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638800" y="4724400"/>
            <a:ext cx="3505200" cy="15598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82762"/>
            <a:ext cx="7543800" cy="2484438"/>
          </a:xfrm>
          <a:ln>
            <a:solidFill>
              <a:srgbClr val="00B0F0"/>
            </a:solidFill>
          </a:ln>
          <a:effectLst>
            <a:glow rad="228600">
              <a:schemeClr val="accent6">
                <a:satMod val="175000"/>
                <a:alpha val="40000"/>
              </a:schemeClr>
            </a:glow>
          </a:effectLst>
        </p:spPr>
        <p:txBody>
          <a:bodyPr/>
          <a:lstStyle/>
          <a:p>
            <a:pPr eaLnBrk="0" hangingPunct="0"/>
            <a:r>
              <a:rPr lang="en-US" sz="2400" b="1" dirty="0" smtClean="0">
                <a:solidFill>
                  <a:srgbClr val="FF0000"/>
                </a:solidFill>
              </a:rPr>
              <a:t>Diodes</a:t>
            </a:r>
            <a:r>
              <a:rPr lang="en-US" sz="2000" dirty="0" smtClean="0"/>
              <a:t> have an extremely high resistance in one direction but a low resistance in the other. In effect, they allow current to flow in one direction only. They are used in electronic circuits.</a:t>
            </a:r>
          </a:p>
          <a:p>
            <a:pPr>
              <a:buNone/>
            </a:pPr>
            <a:r>
              <a:rPr lang="en-US" sz="2000" dirty="0" smtClean="0"/>
              <a:t>     </a:t>
            </a:r>
            <a:r>
              <a:rPr lang="en-US" sz="2400" b="1" dirty="0" smtClean="0">
                <a:solidFill>
                  <a:srgbClr val="FF0000"/>
                </a:solidFill>
              </a:rPr>
              <a:t>Light-dependent resistors (LDRs) </a:t>
            </a:r>
            <a:r>
              <a:rPr lang="en-US" sz="2000" dirty="0" smtClean="0"/>
              <a:t>have a high resistance in the dark but a low resistance in the light. They can be used in electronic circuits which switch lights on and off automatically.</a:t>
            </a:r>
          </a:p>
          <a:p>
            <a:pPr>
              <a:buNone/>
            </a:pPr>
            <a:endParaRPr lang="en-US" dirty="0"/>
          </a:p>
        </p:txBody>
      </p:sp>
      <p:pic>
        <p:nvPicPr>
          <p:cNvPr id="5122" name="Picture 2"/>
          <p:cNvPicPr>
            <a:picLocks noChangeAspect="1" noChangeArrowheads="1"/>
          </p:cNvPicPr>
          <p:nvPr/>
        </p:nvPicPr>
        <p:blipFill>
          <a:blip r:embed="rId2"/>
          <a:srcRect/>
          <a:stretch>
            <a:fillRect/>
          </a:stretch>
        </p:blipFill>
        <p:spPr bwMode="auto">
          <a:xfrm>
            <a:off x="914400" y="4342871"/>
            <a:ext cx="7467600" cy="25151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8.07</a:t>
            </a:r>
            <a:r>
              <a:rPr lang="en-US" dirty="0" smtClean="0">
                <a:solidFill>
                  <a:srgbClr val="FF0000"/>
                </a:solidFill>
              </a:rPr>
              <a:t> Resistance (2)</a:t>
            </a:r>
            <a:endParaRPr lang="en-US" dirty="0">
              <a:solidFill>
                <a:srgbClr val="FF0000"/>
              </a:solidFill>
            </a:endParaRPr>
          </a:p>
        </p:txBody>
      </p:sp>
      <p:sp>
        <p:nvSpPr>
          <p:cNvPr id="3" name="Content Placeholder 2"/>
          <p:cNvSpPr>
            <a:spLocks noGrp="1"/>
          </p:cNvSpPr>
          <p:nvPr>
            <p:ph idx="1"/>
          </p:nvPr>
        </p:nvSpPr>
        <p:spPr>
          <a:xfrm>
            <a:off x="914400" y="1782762"/>
            <a:ext cx="7315200" cy="1722438"/>
          </a:xfrm>
          <a:ln>
            <a:solidFill>
              <a:srgbClr val="7030A0"/>
            </a:solidFill>
          </a:ln>
          <a:effectLst>
            <a:glow rad="228600">
              <a:schemeClr val="accent1">
                <a:satMod val="175000"/>
                <a:alpha val="40000"/>
              </a:schemeClr>
            </a:glow>
          </a:effectLst>
        </p:spPr>
        <p:txBody>
          <a:bodyPr/>
          <a:lstStyle/>
          <a:p>
            <a:pPr eaLnBrk="0" hangingPunct="0"/>
            <a:r>
              <a:rPr lang="en-US" b="1" i="1" dirty="0" smtClean="0">
                <a:solidFill>
                  <a:srgbClr val="FFFF00"/>
                </a:solidFill>
              </a:rPr>
              <a:t>V, I, R </a:t>
            </a:r>
            <a:r>
              <a:rPr lang="en-US" b="1" dirty="0" smtClean="0">
                <a:solidFill>
                  <a:srgbClr val="FFFF00"/>
                </a:solidFill>
              </a:rPr>
              <a:t>equations</a:t>
            </a:r>
            <a:endParaRPr lang="en-US" dirty="0" smtClean="0">
              <a:solidFill>
                <a:srgbClr val="FFFF00"/>
              </a:solidFill>
            </a:endParaRPr>
          </a:p>
          <a:p>
            <a:pPr eaLnBrk="0" hangingPunct="0"/>
            <a:r>
              <a:rPr lang="en-US" dirty="0" smtClean="0"/>
              <a:t>The resistance equation can be written using symbols:</a:t>
            </a:r>
          </a:p>
          <a:p>
            <a:pPr eaLnBrk="0" hangingPunct="0">
              <a:buNone/>
            </a:pPr>
            <a:r>
              <a:rPr lang="en-US" dirty="0" smtClean="0"/>
              <a:t>  </a:t>
            </a:r>
            <a:endParaRPr lang="en-US" dirty="0"/>
          </a:p>
        </p:txBody>
      </p:sp>
      <p:pic>
        <p:nvPicPr>
          <p:cNvPr id="6146" name="Picture 2"/>
          <p:cNvPicPr>
            <a:picLocks noChangeAspect="1" noChangeArrowheads="1"/>
          </p:cNvPicPr>
          <p:nvPr/>
        </p:nvPicPr>
        <p:blipFill>
          <a:blip r:embed="rId2"/>
          <a:srcRect/>
          <a:stretch>
            <a:fillRect/>
          </a:stretch>
        </p:blipFill>
        <p:spPr bwMode="auto">
          <a:xfrm>
            <a:off x="914400" y="4038600"/>
            <a:ext cx="1816768" cy="9144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3047999" y="4114800"/>
            <a:ext cx="1495865" cy="8382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5029200" y="4038599"/>
            <a:ext cx="1371600" cy="992777"/>
          </a:xfrm>
          <a:prstGeom prst="rect">
            <a:avLst/>
          </a:prstGeom>
          <a:noFill/>
          <a:ln w="9525">
            <a:noFill/>
            <a:miter lim="800000"/>
            <a:headEnd/>
            <a:tailEnd/>
          </a:ln>
          <a:effectLst/>
        </p:spPr>
      </p:pic>
      <p:sp>
        <p:nvSpPr>
          <p:cNvPr id="7" name="TextBox 6"/>
          <p:cNvSpPr txBox="1"/>
          <p:nvPr/>
        </p:nvSpPr>
        <p:spPr>
          <a:xfrm>
            <a:off x="1828800" y="5105400"/>
            <a:ext cx="5410200" cy="954107"/>
          </a:xfrm>
          <a:prstGeom prst="rect">
            <a:avLst/>
          </a:prstGeom>
          <a:noFill/>
        </p:spPr>
        <p:txBody>
          <a:bodyPr wrap="square" rtlCol="0">
            <a:spAutoFit/>
          </a:bodyPr>
          <a:lstStyle/>
          <a:p>
            <a:r>
              <a:rPr lang="en-US" dirty="0" smtClean="0"/>
              <a:t>Where R= resistance (</a:t>
            </a:r>
            <a:r>
              <a:rPr lang="el-GR" dirty="0" smtClean="0"/>
              <a:t>Ω</a:t>
            </a:r>
            <a:r>
              <a:rPr lang="en-US" dirty="0" smtClean="0"/>
              <a:t>),</a:t>
            </a:r>
          </a:p>
          <a:p>
            <a:r>
              <a:rPr lang="en-US" dirty="0" smtClean="0"/>
              <a:t> V= voltage/PD(v), I= current(A)</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Examples</a:t>
            </a:r>
            <a:endParaRPr lang="en-US" dirty="0">
              <a:solidFill>
                <a:srgbClr val="FF0000"/>
              </a:solidFill>
            </a:endParaRPr>
          </a:p>
        </p:txBody>
      </p:sp>
      <p:sp>
        <p:nvSpPr>
          <p:cNvPr id="3" name="Content Placeholder 2"/>
          <p:cNvSpPr>
            <a:spLocks noGrp="1"/>
          </p:cNvSpPr>
          <p:nvPr>
            <p:ph idx="1"/>
          </p:nvPr>
        </p:nvSpPr>
        <p:spPr>
          <a:solidFill>
            <a:srgbClr val="4D4D4D"/>
          </a:solidFill>
          <a:ln>
            <a:solidFill>
              <a:srgbClr val="00B050"/>
            </a:solidFill>
          </a:ln>
          <a:effectLst>
            <a:glow rad="228600">
              <a:schemeClr val="accent2">
                <a:satMod val="175000"/>
                <a:alpha val="40000"/>
              </a:schemeClr>
            </a:glow>
          </a:effectLst>
          <a:scene3d>
            <a:camera prst="perspectiveLeft"/>
            <a:lightRig rig="threePt" dir="t"/>
          </a:scene3d>
        </p:spPr>
        <p:txBody>
          <a:bodyPr/>
          <a:lstStyle/>
          <a:p>
            <a:pPr>
              <a:buFont typeface="Wingdings" pitchFamily="2" charset="2"/>
              <a:buChar char="Ø"/>
            </a:pPr>
            <a:r>
              <a:rPr lang="en-US" dirty="0" smtClean="0"/>
              <a:t> </a:t>
            </a:r>
            <a:r>
              <a:rPr lang="en-US" sz="2400" dirty="0" smtClean="0"/>
              <a:t>A 12</a:t>
            </a:r>
            <a:r>
              <a:rPr lang="el-GR" sz="2400" dirty="0" smtClean="0"/>
              <a:t>Ω</a:t>
            </a:r>
            <a:r>
              <a:rPr lang="en-US" sz="2400" dirty="0" smtClean="0"/>
              <a:t> resistor has a </a:t>
            </a:r>
            <a:r>
              <a:rPr lang="en-US" sz="2400" dirty="0" err="1" smtClean="0"/>
              <a:t>p.d</a:t>
            </a:r>
            <a:r>
              <a:rPr lang="en-US" sz="2400" dirty="0" smtClean="0"/>
              <a:t>. of 6v across it. What is the current in the resistor?</a:t>
            </a:r>
          </a:p>
          <a:p>
            <a:pPr>
              <a:buNone/>
            </a:pPr>
            <a:r>
              <a:rPr lang="en-US" sz="2400" dirty="0" smtClean="0">
                <a:solidFill>
                  <a:srgbClr val="FFFF00"/>
                </a:solidFill>
              </a:rPr>
              <a:t>           I= V/R = 6/12 = 0.5 A</a:t>
            </a:r>
          </a:p>
          <a:p>
            <a:pPr>
              <a:buFont typeface="Wingdings" pitchFamily="2" charset="2"/>
              <a:buChar char="Ø"/>
            </a:pPr>
            <a:r>
              <a:rPr lang="en-US" sz="2400" dirty="0" smtClean="0"/>
              <a:t>A current of 3A flows through a resistor of resistance 4</a:t>
            </a:r>
            <a:r>
              <a:rPr lang="el-GR" sz="2400" dirty="0" smtClean="0"/>
              <a:t>Ω</a:t>
            </a:r>
            <a:r>
              <a:rPr lang="en-US" sz="2400" dirty="0" smtClean="0"/>
              <a:t> . What is the voltage across the resistor?</a:t>
            </a:r>
          </a:p>
          <a:p>
            <a:pPr>
              <a:buNone/>
            </a:pPr>
            <a:r>
              <a:rPr lang="en-US" sz="2400" dirty="0" smtClean="0">
                <a:solidFill>
                  <a:srgbClr val="FFFF00"/>
                </a:solidFill>
              </a:rPr>
              <a:t>          V = IR = 3x4 = 12V</a:t>
            </a:r>
          </a:p>
          <a:p>
            <a:pPr>
              <a:buNone/>
            </a:pPr>
            <a:r>
              <a:rPr lang="en-US" sz="2400" dirty="0" smtClean="0">
                <a:solidFill>
                  <a:srgbClr val="FFFF00"/>
                </a:solidFill>
              </a:rPr>
              <a:t>  </a:t>
            </a:r>
            <a:r>
              <a:rPr lang="en-US" sz="2400" dirty="0" smtClean="0">
                <a:solidFill>
                  <a:srgbClr val="FF0000"/>
                </a:solidFill>
              </a:rPr>
              <a:t>Question</a:t>
            </a:r>
            <a:r>
              <a:rPr lang="en-US" sz="2400" dirty="0" smtClean="0">
                <a:solidFill>
                  <a:srgbClr val="FFFF00"/>
                </a:solidFill>
              </a:rPr>
              <a:t>  </a:t>
            </a:r>
            <a:r>
              <a:rPr lang="en-US" sz="2400" dirty="0" smtClean="0">
                <a:solidFill>
                  <a:schemeClr val="bg1"/>
                </a:solidFill>
              </a:rPr>
              <a:t>A battery of PD 12V supplies a current of 1.5A to a resistor of </a:t>
            </a:r>
            <a:r>
              <a:rPr lang="en-US" sz="2400" dirty="0" err="1" smtClean="0">
                <a:solidFill>
                  <a:schemeClr val="bg1"/>
                </a:solidFill>
              </a:rPr>
              <a:t>unkown</a:t>
            </a:r>
            <a:r>
              <a:rPr lang="en-US" sz="2400" dirty="0" smtClean="0">
                <a:solidFill>
                  <a:schemeClr val="bg1"/>
                </a:solidFill>
              </a:rPr>
              <a:t> resistance. Calculate the resistance of the resistor.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smtClean="0">
                <a:solidFill>
                  <a:srgbClr val="FF0000"/>
                </a:solidFill>
              </a:rPr>
              <a:t>How the current varies with </a:t>
            </a:r>
            <a:r>
              <a:rPr lang="en-US" sz="2000" b="1" dirty="0" err="1" smtClean="0">
                <a:solidFill>
                  <a:srgbClr val="FF0000"/>
                </a:solidFill>
              </a:rPr>
              <a:t>p.d</a:t>
            </a:r>
            <a:r>
              <a:rPr lang="en-US" sz="2000" b="1" dirty="0" smtClean="0">
                <a:solidFill>
                  <a:srgbClr val="FF0000"/>
                </a:solidFill>
              </a:rPr>
              <a:t>. for a metal conductor</a:t>
            </a:r>
            <a:endParaRPr lang="en-US" sz="2000" b="1" dirty="0">
              <a:solidFill>
                <a:srgbClr val="FF0000"/>
              </a:solidFill>
            </a:endParaRPr>
          </a:p>
        </p:txBody>
      </p:sp>
      <p:sp>
        <p:nvSpPr>
          <p:cNvPr id="3" name="Content Placeholder 2"/>
          <p:cNvSpPr>
            <a:spLocks noGrp="1"/>
          </p:cNvSpPr>
          <p:nvPr>
            <p:ph idx="1"/>
          </p:nvPr>
        </p:nvSpPr>
        <p:spPr>
          <a:xfrm>
            <a:off x="914400" y="1782762"/>
            <a:ext cx="4648200" cy="5075238"/>
          </a:xfrm>
          <a:ln>
            <a:solidFill>
              <a:schemeClr val="accent2"/>
            </a:solidFill>
          </a:ln>
          <a:effectLst>
            <a:glow rad="101600">
              <a:srgbClr val="FFFF00">
                <a:alpha val="60000"/>
              </a:srgbClr>
            </a:glow>
          </a:effectLst>
        </p:spPr>
        <p:txBody>
          <a:bodyPr/>
          <a:lstStyle/>
          <a:p>
            <a:pPr eaLnBrk="0" hangingPunct="0"/>
            <a:r>
              <a:rPr lang="en-US" sz="2000" dirty="0" smtClean="0"/>
              <a:t>The circuit on the right can be used to investigate how the current through a conductor depends on the PD across it. </a:t>
            </a:r>
          </a:p>
          <a:p>
            <a:pPr eaLnBrk="0" hangingPunct="0"/>
            <a:r>
              <a:rPr lang="en-US" sz="2000" dirty="0" smtClean="0"/>
              <a:t>The conductor in this case is a coiled-up length of </a:t>
            </a:r>
            <a:r>
              <a:rPr lang="en-US" sz="2000" dirty="0" err="1" smtClean="0"/>
              <a:t>nichrome</a:t>
            </a:r>
            <a:r>
              <a:rPr lang="en-US" sz="2000" dirty="0" smtClean="0"/>
              <a:t> wire, kept at a steady temperature by immersing it in a large amount of water.</a:t>
            </a:r>
          </a:p>
          <a:p>
            <a:pPr eaLnBrk="0" hangingPunct="0"/>
            <a:r>
              <a:rPr lang="en-US" sz="2000" dirty="0" smtClean="0"/>
              <a:t> The PD across the </a:t>
            </a:r>
            <a:r>
              <a:rPr lang="en-US" sz="2000" dirty="0" err="1" smtClean="0"/>
              <a:t>nichrome</a:t>
            </a:r>
            <a:r>
              <a:rPr lang="en-US" sz="2000" dirty="0" smtClean="0"/>
              <a:t> can be varied by adjusting the variable resistor.</a:t>
            </a:r>
          </a:p>
          <a:p>
            <a:pPr eaLnBrk="0" hangingPunct="0"/>
            <a:r>
              <a:rPr lang="en-US" sz="2000" dirty="0" smtClean="0"/>
              <a:t>Typical results are shown in the table and graph below. The experiment is also one method of measuring resistance.</a:t>
            </a:r>
          </a:p>
          <a:p>
            <a:endParaRPr lang="en-US" dirty="0"/>
          </a:p>
        </p:txBody>
      </p:sp>
      <p:pic>
        <p:nvPicPr>
          <p:cNvPr id="7170" name="Picture 2"/>
          <p:cNvPicPr>
            <a:picLocks noChangeAspect="1" noChangeArrowheads="1"/>
          </p:cNvPicPr>
          <p:nvPr/>
        </p:nvPicPr>
        <p:blipFill>
          <a:blip r:embed="rId2"/>
          <a:srcRect/>
          <a:stretch>
            <a:fillRect/>
          </a:stretch>
        </p:blipFill>
        <p:spPr bwMode="auto">
          <a:xfrm>
            <a:off x="5638800" y="1905000"/>
            <a:ext cx="335915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0000"/>
              </a:solidFill>
            </a:endParaRPr>
          </a:p>
        </p:txBody>
      </p:sp>
      <p:pic>
        <p:nvPicPr>
          <p:cNvPr id="8194" name="Picture 2"/>
          <p:cNvPicPr>
            <a:picLocks noChangeAspect="1" noChangeArrowheads="1"/>
          </p:cNvPicPr>
          <p:nvPr/>
        </p:nvPicPr>
        <p:blipFill>
          <a:blip r:embed="rId2"/>
          <a:srcRect/>
          <a:stretch>
            <a:fillRect/>
          </a:stretch>
        </p:blipFill>
        <p:spPr bwMode="auto">
          <a:xfrm>
            <a:off x="0" y="1676400"/>
            <a:ext cx="4343400" cy="3616085"/>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4419600" y="1524000"/>
            <a:ext cx="4505325" cy="3857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Ohm’s law</a:t>
            </a:r>
            <a:endParaRPr lang="en-US" dirty="0">
              <a:solidFill>
                <a:srgbClr val="FF0000"/>
              </a:solidFill>
            </a:endParaRPr>
          </a:p>
        </p:txBody>
      </p:sp>
      <p:sp>
        <p:nvSpPr>
          <p:cNvPr id="3" name="Content Placeholder 2"/>
          <p:cNvSpPr>
            <a:spLocks noGrp="1"/>
          </p:cNvSpPr>
          <p:nvPr>
            <p:ph idx="1"/>
          </p:nvPr>
        </p:nvSpPr>
        <p:spPr>
          <a:xfrm>
            <a:off x="609600" y="1782762"/>
            <a:ext cx="7620000" cy="4846638"/>
          </a:xfrm>
          <a:ln>
            <a:solidFill>
              <a:srgbClr val="002060"/>
            </a:solidFill>
          </a:ln>
          <a:effectLst>
            <a:softEdge rad="12700"/>
          </a:effectLst>
        </p:spPr>
        <p:txBody>
          <a:bodyPr/>
          <a:lstStyle/>
          <a:p>
            <a:pPr>
              <a:buNone/>
            </a:pPr>
            <a:r>
              <a:rPr lang="en-US" dirty="0" smtClean="0"/>
              <a:t>  </a:t>
            </a:r>
            <a:r>
              <a:rPr lang="en-US" sz="2400" dirty="0" smtClean="0"/>
              <a:t>The above results have these features:</a:t>
            </a:r>
          </a:p>
          <a:p>
            <a:pPr>
              <a:buFont typeface="Wingdings" pitchFamily="2" charset="2"/>
              <a:buChar char="v"/>
            </a:pPr>
            <a:r>
              <a:rPr lang="en-US" sz="2400" dirty="0" smtClean="0">
                <a:solidFill>
                  <a:srgbClr val="FFFF00"/>
                </a:solidFill>
              </a:rPr>
              <a:t>A graph of current against PD is a straight line through the origin.</a:t>
            </a:r>
          </a:p>
          <a:p>
            <a:pPr>
              <a:buFont typeface="Wingdings" pitchFamily="2" charset="2"/>
              <a:buChar char="v"/>
            </a:pPr>
            <a:r>
              <a:rPr lang="en-US" sz="2400" dirty="0" smtClean="0">
                <a:solidFill>
                  <a:srgbClr val="FF0000"/>
                </a:solidFill>
              </a:rPr>
              <a:t>If the PD doubles the current doubles,……….and so on.</a:t>
            </a:r>
          </a:p>
          <a:p>
            <a:pPr>
              <a:buFont typeface="Wingdings" pitchFamily="2" charset="2"/>
              <a:buChar char="v"/>
            </a:pPr>
            <a:r>
              <a:rPr lang="en-US" sz="2400" dirty="0" smtClean="0">
                <a:solidFill>
                  <a:srgbClr val="FFFF00"/>
                </a:solidFill>
              </a:rPr>
              <a:t>PD/current always has the same value(5</a:t>
            </a:r>
            <a:r>
              <a:rPr lang="el-GR" sz="2400" dirty="0" smtClean="0">
                <a:solidFill>
                  <a:srgbClr val="FFFF00"/>
                </a:solidFill>
              </a:rPr>
              <a:t>Ω</a:t>
            </a:r>
            <a:r>
              <a:rPr lang="en-US" sz="2400" dirty="0" smtClean="0">
                <a:solidFill>
                  <a:srgbClr val="FFFF00"/>
                </a:solidFill>
              </a:rPr>
              <a:t> in this case).</a:t>
            </a:r>
          </a:p>
          <a:p>
            <a:pPr>
              <a:buNone/>
            </a:pPr>
            <a:r>
              <a:rPr lang="en-US" sz="2400" dirty="0" smtClean="0">
                <a:solidFill>
                  <a:srgbClr val="FFFF00"/>
                </a:solidFill>
              </a:rPr>
              <a:t>    This is known as </a:t>
            </a:r>
            <a:r>
              <a:rPr lang="en-US" sz="2400" b="1" i="1" dirty="0" smtClean="0">
                <a:solidFill>
                  <a:srgbClr val="FF0000"/>
                </a:solidFill>
              </a:rPr>
              <a:t>Ohm’s law</a:t>
            </a:r>
            <a:r>
              <a:rPr lang="en-US" sz="2400" dirty="0" smtClean="0">
                <a:solidFill>
                  <a:srgbClr val="FFFF00"/>
                </a:solidFill>
              </a:rPr>
              <a:t>.</a:t>
            </a:r>
          </a:p>
          <a:p>
            <a:pPr>
              <a:buNone/>
            </a:pPr>
            <a:r>
              <a:rPr lang="en-US" sz="2400" dirty="0" smtClean="0">
                <a:solidFill>
                  <a:srgbClr val="FFFF00"/>
                </a:solidFill>
              </a:rPr>
              <a:t>    </a:t>
            </a:r>
            <a:r>
              <a:rPr lang="en-US" sz="2400" dirty="0" smtClean="0">
                <a:solidFill>
                  <a:schemeClr val="bg1"/>
                </a:solidFill>
              </a:rPr>
              <a:t>Metal conductors obey Ohm’s law provided their temperature </a:t>
            </a:r>
            <a:r>
              <a:rPr lang="en-US" sz="2400" dirty="0" smtClean="0">
                <a:solidFill>
                  <a:srgbClr val="FFC000"/>
                </a:solidFill>
              </a:rPr>
              <a:t>doesn’t change</a:t>
            </a:r>
            <a:r>
              <a:rPr lang="en-US" sz="2400" dirty="0" smtClean="0">
                <a:solidFill>
                  <a:schemeClr val="bg1"/>
                </a:solidFill>
              </a:rPr>
              <a:t>. All conductors obey Ohm’s law provided the temperature remains constant</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82762"/>
            <a:ext cx="7315200" cy="274638"/>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0" y="2133600"/>
            <a:ext cx="2790825" cy="41529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048000" y="2209800"/>
            <a:ext cx="2743200" cy="41338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172200" y="2133600"/>
            <a:ext cx="2524125" cy="4171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82762"/>
            <a:ext cx="7315200" cy="960438"/>
          </a:xfrm>
          <a:ln>
            <a:solidFill>
              <a:schemeClr val="bg2"/>
            </a:solidFill>
          </a:ln>
          <a:effectLst>
            <a:glow rad="63500">
              <a:schemeClr val="accent6">
                <a:satMod val="175000"/>
                <a:alpha val="40000"/>
              </a:schemeClr>
            </a:glow>
          </a:effectLst>
        </p:spPr>
        <p:txBody>
          <a:bodyPr/>
          <a:lstStyle/>
          <a:p>
            <a:r>
              <a:rPr lang="en-US" sz="2400" dirty="0" smtClean="0">
                <a:solidFill>
                  <a:srgbClr val="FF0000"/>
                </a:solidFill>
              </a:rPr>
              <a:t>Tungsten filament </a:t>
            </a:r>
            <a:r>
              <a:rPr lang="en-US" sz="2400" dirty="0" smtClean="0"/>
              <a:t>and </a:t>
            </a:r>
            <a:r>
              <a:rPr lang="en-US" sz="2400" dirty="0" smtClean="0">
                <a:solidFill>
                  <a:srgbClr val="FF0000"/>
                </a:solidFill>
              </a:rPr>
              <a:t>semi-conductor diode </a:t>
            </a:r>
            <a:r>
              <a:rPr lang="en-US" sz="2400" dirty="0" smtClean="0"/>
              <a:t>don’t obey Ohm’s law as shown in the graphs below:</a:t>
            </a:r>
            <a:endParaRPr lang="en-US" sz="2400" dirty="0"/>
          </a:p>
        </p:txBody>
      </p:sp>
      <p:sp>
        <p:nvSpPr>
          <p:cNvPr id="4" name="TextBox 3"/>
          <p:cNvSpPr txBox="1"/>
          <p:nvPr/>
        </p:nvSpPr>
        <p:spPr>
          <a:xfrm>
            <a:off x="1981200" y="3886200"/>
            <a:ext cx="5715000" cy="523220"/>
          </a:xfrm>
          <a:prstGeom prst="rect">
            <a:avLst/>
          </a:prstGeom>
          <a:noFill/>
        </p:spPr>
        <p:txBody>
          <a:bodyPr wrap="square" rtlCol="0">
            <a:spAutoFit/>
          </a:bodyPr>
          <a:lstStyle/>
          <a:p>
            <a:r>
              <a:rPr lang="en-US" dirty="0" smtClean="0"/>
              <a:t>Teacher to draw on board</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315200" cy="563562"/>
          </a:xfrm>
        </p:spPr>
        <p:txBody>
          <a:bodyPr/>
          <a:lstStyle/>
          <a:p>
            <a:r>
              <a:rPr lang="en-US" b="1" dirty="0" smtClean="0">
                <a:solidFill>
                  <a:srgbClr val="FF0000"/>
                </a:solidFill>
              </a:rPr>
              <a:t>Proportionality problems</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914400" y="1782762"/>
            <a:ext cx="7315200" cy="1951038"/>
          </a:xfrm>
          <a:solidFill>
            <a:schemeClr val="accent1"/>
          </a:solidFill>
          <a:effectLst>
            <a:glow rad="228600">
              <a:schemeClr val="accent2">
                <a:satMod val="175000"/>
                <a:alpha val="40000"/>
              </a:schemeClr>
            </a:glow>
          </a:effectLst>
        </p:spPr>
        <p:txBody>
          <a:bodyPr/>
          <a:lstStyle/>
          <a:p>
            <a:r>
              <a:rPr lang="en-US" sz="2400" dirty="0" smtClean="0"/>
              <a:t>When there are mathematical problem s to solve, equations are much more useful than proportionalities. Fortunately, the proportionality linking resistance </a:t>
            </a:r>
            <a:r>
              <a:rPr lang="en-US" sz="2400" i="1" dirty="0" smtClean="0"/>
              <a:t>(R), </a:t>
            </a:r>
            <a:r>
              <a:rPr lang="en-US" sz="2400" dirty="0" smtClean="0"/>
              <a:t>length </a:t>
            </a:r>
            <a:r>
              <a:rPr lang="en-US" sz="2400" i="1" dirty="0" smtClean="0"/>
              <a:t>(l), </a:t>
            </a:r>
            <a:r>
              <a:rPr lang="en-US" sz="2400" dirty="0" smtClean="0"/>
              <a:t>and area </a:t>
            </a:r>
            <a:r>
              <a:rPr lang="en-US" sz="2400" i="1" dirty="0" smtClean="0"/>
              <a:t>(A) </a:t>
            </a:r>
            <a:r>
              <a:rPr lang="en-US" sz="2400" dirty="0" smtClean="0"/>
              <a:t>can be converted into an equation like this:</a:t>
            </a:r>
          </a:p>
          <a:p>
            <a:endParaRPr lang="en-US" sz="2400" dirty="0" smtClean="0"/>
          </a:p>
          <a:p>
            <a:pPr>
              <a:buNone/>
            </a:pPr>
            <a:endParaRPr lang="en-US" sz="2400" dirty="0" smtClean="0"/>
          </a:p>
          <a:p>
            <a:pPr>
              <a:buNone/>
            </a:pPr>
            <a:r>
              <a:rPr lang="en-US" dirty="0" smtClean="0"/>
              <a:t>      </a:t>
            </a:r>
          </a:p>
          <a:p>
            <a:pPr>
              <a:buNone/>
            </a:pPr>
            <a:endParaRPr lang="en-US" dirty="0"/>
          </a:p>
        </p:txBody>
      </p:sp>
      <p:pic>
        <p:nvPicPr>
          <p:cNvPr id="1030" name="Picture 6"/>
          <p:cNvPicPr>
            <a:picLocks noChangeAspect="1" noChangeArrowheads="1"/>
          </p:cNvPicPr>
          <p:nvPr/>
        </p:nvPicPr>
        <p:blipFill>
          <a:blip r:embed="rId2"/>
          <a:srcRect/>
          <a:stretch>
            <a:fillRect/>
          </a:stretch>
        </p:blipFill>
        <p:spPr bwMode="auto">
          <a:xfrm>
            <a:off x="1828800" y="4343400"/>
            <a:ext cx="2764809" cy="838200"/>
          </a:xfrm>
          <a:prstGeom prst="rect">
            <a:avLst/>
          </a:prstGeom>
          <a:solidFill>
            <a:schemeClr val="accent1"/>
          </a:solid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Series and parallel circuits</a:t>
            </a:r>
            <a:endParaRPr lang="en-US" dirty="0">
              <a:solidFill>
                <a:srgbClr val="FF0000"/>
              </a:solidFill>
            </a:endParaRPr>
          </a:p>
        </p:txBody>
      </p:sp>
      <p:pic>
        <p:nvPicPr>
          <p:cNvPr id="2050" name="Picture 2"/>
          <p:cNvPicPr>
            <a:picLocks noGrp="1" noChangeAspect="1" noChangeArrowheads="1"/>
          </p:cNvPicPr>
          <p:nvPr>
            <p:ph idx="1"/>
          </p:nvPr>
        </p:nvPicPr>
        <p:blipFill>
          <a:blip r:embed="rId2"/>
          <a:srcRect/>
          <a:stretch>
            <a:fillRect/>
          </a:stretch>
        </p:blipFill>
        <p:spPr bwMode="auto">
          <a:xfrm>
            <a:off x="838200" y="2133600"/>
            <a:ext cx="2667000" cy="170521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486400" y="2057400"/>
            <a:ext cx="2590800" cy="1801329"/>
          </a:xfrm>
          <a:prstGeom prst="rect">
            <a:avLst/>
          </a:prstGeom>
          <a:noFill/>
          <a:ln w="9525">
            <a:noFill/>
            <a:miter lim="800000"/>
            <a:headEnd/>
            <a:tailEnd/>
          </a:ln>
          <a:effectLst/>
        </p:spPr>
      </p:pic>
      <p:sp>
        <p:nvSpPr>
          <p:cNvPr id="7" name="TextBox 6"/>
          <p:cNvSpPr txBox="1"/>
          <p:nvPr/>
        </p:nvSpPr>
        <p:spPr>
          <a:xfrm>
            <a:off x="228600" y="4038600"/>
            <a:ext cx="4114800" cy="1477328"/>
          </a:xfrm>
          <a:prstGeom prst="rect">
            <a:avLst/>
          </a:prstGeom>
          <a:noFill/>
        </p:spPr>
        <p:txBody>
          <a:bodyPr wrap="square" rtlCol="0">
            <a:spAutoFit/>
          </a:bodyPr>
          <a:lstStyle/>
          <a:p>
            <a:r>
              <a:rPr lang="en-US" sz="1800" dirty="0" smtClean="0"/>
              <a:t>The lamps are connected in </a:t>
            </a:r>
            <a:r>
              <a:rPr lang="en-US" sz="1800" b="1" dirty="0" smtClean="0">
                <a:solidFill>
                  <a:srgbClr val="FFFF00"/>
                </a:solidFill>
              </a:rPr>
              <a:t>series</a:t>
            </a:r>
            <a:r>
              <a:rPr lang="en-US" sz="1800" dirty="0" smtClean="0"/>
              <a:t>:</a:t>
            </a:r>
          </a:p>
          <a:p>
            <a:pPr>
              <a:buFont typeface="Arial" pitchFamily="34" charset="0"/>
              <a:buChar char="•"/>
            </a:pPr>
            <a:r>
              <a:rPr lang="en-US" sz="1800" dirty="0" smtClean="0"/>
              <a:t>The lamps share the PD(voltage) equally, so each glows dimly.</a:t>
            </a:r>
          </a:p>
          <a:p>
            <a:pPr>
              <a:buFont typeface="Arial" pitchFamily="34" charset="0"/>
              <a:buChar char="•"/>
            </a:pPr>
            <a:r>
              <a:rPr lang="en-US" sz="1800" dirty="0" smtClean="0"/>
              <a:t> If one lamp is removed, the others    go out because the circuit is broken.</a:t>
            </a:r>
            <a:endParaRPr lang="en-US" sz="1800" dirty="0"/>
          </a:p>
        </p:txBody>
      </p:sp>
      <p:sp>
        <p:nvSpPr>
          <p:cNvPr id="8" name="TextBox 7"/>
          <p:cNvSpPr txBox="1"/>
          <p:nvPr/>
        </p:nvSpPr>
        <p:spPr>
          <a:xfrm>
            <a:off x="4495800" y="4191000"/>
            <a:ext cx="4419600" cy="2031325"/>
          </a:xfrm>
          <a:prstGeom prst="rect">
            <a:avLst/>
          </a:prstGeom>
          <a:noFill/>
        </p:spPr>
        <p:txBody>
          <a:bodyPr wrap="square" rtlCol="0">
            <a:spAutoFit/>
          </a:bodyPr>
          <a:lstStyle/>
          <a:p>
            <a:r>
              <a:rPr lang="en-US" sz="1800" dirty="0" smtClean="0"/>
              <a:t>These lamps are connected in </a:t>
            </a:r>
            <a:r>
              <a:rPr lang="en-US" sz="1800" b="1" dirty="0" smtClean="0">
                <a:solidFill>
                  <a:srgbClr val="FFFF00"/>
                </a:solidFill>
              </a:rPr>
              <a:t>parallel</a:t>
            </a:r>
            <a:r>
              <a:rPr lang="en-US" sz="1800" dirty="0" smtClean="0"/>
              <a:t>.</a:t>
            </a:r>
          </a:p>
          <a:p>
            <a:pPr>
              <a:buFont typeface="Arial" pitchFamily="34" charset="0"/>
              <a:buChar char="•"/>
            </a:pPr>
            <a:r>
              <a:rPr lang="en-US" sz="1800" dirty="0" smtClean="0"/>
              <a:t>Each gets the full PD from the battery because each is connected directly to it. So each glows brightly.</a:t>
            </a:r>
          </a:p>
          <a:p>
            <a:pPr>
              <a:buFont typeface="Arial" pitchFamily="34" charset="0"/>
              <a:buChar char="•"/>
            </a:pPr>
            <a:r>
              <a:rPr lang="en-US" sz="1800" dirty="0" smtClean="0"/>
              <a:t>If one lamp is removed, the other keeps on working because it is still part of unbroken circuit.</a:t>
            </a:r>
            <a:endParaRPr lang="en-US" sz="1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Basic circuit rules</a:t>
            </a:r>
            <a:endParaRPr lang="en-US" dirty="0">
              <a:solidFill>
                <a:srgbClr val="FF0000"/>
              </a:solidFill>
            </a:endParaRPr>
          </a:p>
        </p:txBody>
      </p:sp>
      <p:sp>
        <p:nvSpPr>
          <p:cNvPr id="3" name="Content Placeholder 2"/>
          <p:cNvSpPr>
            <a:spLocks noGrp="1"/>
          </p:cNvSpPr>
          <p:nvPr>
            <p:ph idx="1"/>
          </p:nvPr>
        </p:nvSpPr>
        <p:spPr>
          <a:xfrm>
            <a:off x="914400" y="1782762"/>
            <a:ext cx="7315200" cy="1646238"/>
          </a:xfrm>
        </p:spPr>
        <p:txBody>
          <a:bodyPr/>
          <a:lstStyle/>
          <a:p>
            <a:r>
              <a:rPr lang="en-US" sz="1800" dirty="0" smtClean="0"/>
              <a:t>There are some basic rules for all series and parallel circuits. They are illustrated by the examples below. The particular current values depend on the resistances and PDs. However, the equation below </a:t>
            </a:r>
            <a:r>
              <a:rPr lang="en-US" sz="1800" i="1" dirty="0" smtClean="0"/>
              <a:t>always </a:t>
            </a:r>
            <a:r>
              <a:rPr lang="en-US" sz="1800" dirty="0" smtClean="0"/>
              <a:t>applies to </a:t>
            </a:r>
            <a:r>
              <a:rPr lang="en-US" sz="1800" i="1" dirty="0" smtClean="0"/>
              <a:t>every </a:t>
            </a:r>
            <a:r>
              <a:rPr lang="en-US" sz="1800" dirty="0" smtClean="0"/>
              <a:t>resistor.</a:t>
            </a:r>
          </a:p>
          <a:p>
            <a:pPr>
              <a:buNone/>
            </a:pPr>
            <a:r>
              <a:rPr lang="en-US" sz="1800" dirty="0" smtClean="0"/>
              <a:t>                          </a:t>
            </a:r>
            <a:r>
              <a:rPr lang="en-US" sz="2000" dirty="0" smtClean="0">
                <a:solidFill>
                  <a:srgbClr val="FFFF00"/>
                </a:solidFill>
              </a:rPr>
              <a:t>PD = current x resistance</a:t>
            </a:r>
          </a:p>
          <a:p>
            <a:pPr>
              <a:buNone/>
            </a:pPr>
            <a:endParaRPr lang="en-US" sz="2000" dirty="0" smtClean="0">
              <a:solidFill>
                <a:srgbClr val="FFFF00"/>
              </a:solidFill>
            </a:endParaRPr>
          </a:p>
        </p:txBody>
      </p:sp>
      <p:pic>
        <p:nvPicPr>
          <p:cNvPr id="3075" name="Picture 3"/>
          <p:cNvPicPr>
            <a:picLocks noChangeAspect="1" noChangeArrowheads="1"/>
          </p:cNvPicPr>
          <p:nvPr/>
        </p:nvPicPr>
        <p:blipFill>
          <a:blip r:embed="rId2"/>
          <a:srcRect/>
          <a:stretch>
            <a:fillRect/>
          </a:stretch>
        </p:blipFill>
        <p:spPr bwMode="auto">
          <a:xfrm>
            <a:off x="762000" y="3352800"/>
            <a:ext cx="2514600" cy="1155357"/>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5943600" y="3200400"/>
            <a:ext cx="2287935" cy="1483048"/>
          </a:xfrm>
          <a:prstGeom prst="rect">
            <a:avLst/>
          </a:prstGeom>
          <a:noFill/>
          <a:ln w="9525">
            <a:noFill/>
            <a:miter lim="800000"/>
            <a:headEnd/>
            <a:tailEnd/>
          </a:ln>
          <a:effectLst/>
        </p:spPr>
      </p:pic>
      <p:sp>
        <p:nvSpPr>
          <p:cNvPr id="307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When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re</a:t>
            </a:r>
            <a:r>
              <a:rPr kumimoji="0" lang="en-US" sz="800" b="0" i="0" u="none" strike="noStrike" cap="none" normalizeH="0" baseline="0" smtClean="0">
                <a:ln>
                  <a:noFill/>
                </a:ln>
                <a:solidFill>
                  <a:srgbClr val="315669"/>
                </a:solidFill>
                <a:effectLst/>
                <a:latin typeface="Arial" pitchFamily="34" charset="0"/>
                <a:ea typeface="Calibri" pitchFamily="34" charset="0"/>
                <a:cs typeface="Arial" pitchFamily="34" charset="0"/>
              </a:rPr>
              <a:t>sis</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tors o</a:t>
            </a:r>
            <a:r>
              <a:rPr kumimoji="0" lang="en-US" sz="800" b="0" i="0" u="none" strike="noStrike" cap="none" normalizeH="0" baseline="0" smtClean="0">
                <a:ln>
                  <a:noFill/>
                </a:ln>
                <a:solidFill>
                  <a:srgbClr val="2F2D1D"/>
                </a:solidFill>
                <a:effectLst/>
                <a:latin typeface="Arial" pitchFamily="34" charset="0"/>
                <a:ea typeface="Calibri" pitchFamily="34" charset="0"/>
                <a:cs typeface="Arial" pitchFamily="34" charset="0"/>
              </a:rPr>
              <a:t>r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other components are in </a:t>
            </a:r>
            <a:r>
              <a:rPr kumimoji="0" lang="en-US" sz="900" b="1" i="0" u="none" strike="noStrike" cap="none" normalizeH="0" baseline="0" smtClean="0">
                <a:ln>
                  <a:noFill/>
                </a:ln>
                <a:solidFill>
                  <a:srgbClr val="08131F"/>
                </a:solidFill>
                <a:effectLst/>
                <a:latin typeface="Arial" pitchFamily="34" charset="0"/>
                <a:ea typeface="Calibri" pitchFamily="34" charset="0"/>
                <a:cs typeface="Arial" pitchFamily="34" charset="0"/>
              </a:rPr>
              <a:t>series</a:t>
            </a:r>
            <a:r>
              <a:rPr kumimoji="0" lang="en-US" sz="900" b="1" i="0" u="none" strike="noStrike" cap="none" normalizeH="0" baseline="0" smtClean="0">
                <a:ln>
                  <a:noFill/>
                </a:ln>
                <a:solidFill>
                  <a:srgbClr val="315669"/>
                </a:solidFill>
                <a:effectLst/>
                <a:latin typeface="Arial" pitchFamily="34" charset="0"/>
                <a:ea typeface="Calibri" pitchFamily="34" charset="0"/>
                <a:cs typeface="Arial" pitchFamily="34" charset="0"/>
              </a:rPr>
              <a:t>:</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315669"/>
                </a:solidFill>
                <a:effectLst/>
                <a:latin typeface="Arial" pitchFamily="34" charset="0"/>
                <a:ea typeface="Calibri" pitchFamily="34" charset="0"/>
                <a:cs typeface="Arial" pitchFamily="34" charset="0"/>
              </a:rPr>
              <a:t>c</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urrent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through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each of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components </a:t>
            </a:r>
            <a:r>
              <a:rPr kumimoji="0" lang="en-US" sz="800" b="0" i="0" u="none" strike="noStrike" cap="none" normalizeH="0" baseline="0" smtClean="0">
                <a:ln>
                  <a:noFill/>
                </a:ln>
                <a:solidFill>
                  <a:srgbClr val="1F1C0F"/>
                </a:solidFill>
                <a:effectLst/>
                <a:latin typeface="Arial" pitchFamily="34" charset="0"/>
                <a:ea typeface="Calibri" pitchFamily="34" charset="0"/>
                <a:cs typeface="Arial" pitchFamily="34" charset="0"/>
              </a:rPr>
              <a:t>i</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s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same</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sz="1300" b="0" i="0" u="none" strike="noStrike" cap="none" normalizeH="0" baseline="0" smtClean="0">
                <a:ln>
                  <a:noFill/>
                </a:ln>
                <a:solidFill>
                  <a:srgbClr val="A56E72"/>
                </a:solidFill>
                <a:effectLst/>
                <a:latin typeface="Calibri" pitchFamily="34" charset="0"/>
                <a:ea typeface="Arial" pitchFamily="34" charset="0"/>
                <a:cs typeface="Times New Roman" pitchFamily="18" charset="0"/>
              </a:rPr>
              <a:t>j </a:t>
            </a:r>
            <a:r>
              <a:rPr kumimoji="0" lang="en-US" sz="1300" b="0" i="0" u="none" strike="noStrike" cap="none" normalizeH="0" baseline="0" smtClean="0">
                <a:ln>
                  <a:noFill/>
                </a:ln>
                <a:solidFill>
                  <a:srgbClr val="1F1C0F"/>
                </a:solidFill>
                <a:effectLst/>
                <a:latin typeface="Calibri" pitchFamily="34" charset="0"/>
                <a:ea typeface="Arial" pitchFamily="34" charset="0"/>
                <a:cs typeface="Times New Roman" pitchFamily="18" charset="0"/>
              </a:rPr>
              <a:t>•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the tota</a:t>
            </a:r>
            <a:r>
              <a:rPr kumimoji="0" lang="en-US" sz="800" b="0" i="0" u="none" strike="noStrike" cap="none" normalizeH="0" baseline="0" smtClean="0">
                <a:ln>
                  <a:noFill/>
                </a:ln>
                <a:solidFill>
                  <a:srgbClr val="08131F"/>
                </a:solidFill>
                <a:effectLst/>
                <a:latin typeface="Calibri" pitchFamily="34" charset="0"/>
                <a:ea typeface="Arial" pitchFamily="34" charset="0"/>
                <a:cs typeface="Times New Roman" pitchFamily="18" charset="0"/>
              </a:rPr>
              <a:t>l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PD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(voltage) acro</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ss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all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components is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sum of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PDs acro</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ss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each of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them</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When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re</a:t>
            </a:r>
            <a:r>
              <a:rPr kumimoji="0" lang="en-US" sz="800" b="0" i="0" u="none" strike="noStrike" cap="none" normalizeH="0" baseline="0" smtClean="0">
                <a:ln>
                  <a:noFill/>
                </a:ln>
                <a:solidFill>
                  <a:srgbClr val="315669"/>
                </a:solidFill>
                <a:effectLst/>
                <a:latin typeface="Arial" pitchFamily="34" charset="0"/>
                <a:ea typeface="Calibri" pitchFamily="34" charset="0"/>
                <a:cs typeface="Arial" pitchFamily="34" charset="0"/>
              </a:rPr>
              <a:t>sis</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tors o</a:t>
            </a:r>
            <a:r>
              <a:rPr kumimoji="0" lang="en-US" sz="800" b="0" i="0" u="none" strike="noStrike" cap="none" normalizeH="0" baseline="0" smtClean="0">
                <a:ln>
                  <a:noFill/>
                </a:ln>
                <a:solidFill>
                  <a:srgbClr val="2F2D1D"/>
                </a:solidFill>
                <a:effectLst/>
                <a:latin typeface="Arial" pitchFamily="34" charset="0"/>
                <a:ea typeface="Calibri" pitchFamily="34" charset="0"/>
                <a:cs typeface="Arial" pitchFamily="34" charset="0"/>
              </a:rPr>
              <a:t>r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other components are in </a:t>
            </a:r>
            <a:r>
              <a:rPr kumimoji="0" lang="en-US" sz="900" b="1" i="0" u="none" strike="noStrike" cap="none" normalizeH="0" baseline="0" smtClean="0">
                <a:ln>
                  <a:noFill/>
                </a:ln>
                <a:solidFill>
                  <a:srgbClr val="08131F"/>
                </a:solidFill>
                <a:effectLst/>
                <a:latin typeface="Arial" pitchFamily="34" charset="0"/>
                <a:ea typeface="Calibri" pitchFamily="34" charset="0"/>
                <a:cs typeface="Arial" pitchFamily="34" charset="0"/>
              </a:rPr>
              <a:t>series</a:t>
            </a:r>
            <a:r>
              <a:rPr kumimoji="0" lang="en-US" sz="900" b="1" i="0" u="none" strike="noStrike" cap="none" normalizeH="0" baseline="0" smtClean="0">
                <a:ln>
                  <a:noFill/>
                </a:ln>
                <a:solidFill>
                  <a:srgbClr val="315669"/>
                </a:solidFill>
                <a:effectLst/>
                <a:latin typeface="Arial" pitchFamily="34" charset="0"/>
                <a:ea typeface="Calibri" pitchFamily="34" charset="0"/>
                <a:cs typeface="Arial" pitchFamily="34" charset="0"/>
              </a:rPr>
              <a:t>:</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315669"/>
                </a:solidFill>
                <a:effectLst/>
                <a:latin typeface="Arial" pitchFamily="34" charset="0"/>
                <a:ea typeface="Calibri" pitchFamily="34" charset="0"/>
                <a:cs typeface="Arial" pitchFamily="34" charset="0"/>
              </a:rPr>
              <a:t>c</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urrent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through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each of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components </a:t>
            </a:r>
            <a:r>
              <a:rPr kumimoji="0" lang="en-US" sz="800" b="0" i="0" u="none" strike="noStrike" cap="none" normalizeH="0" baseline="0" smtClean="0">
                <a:ln>
                  <a:noFill/>
                </a:ln>
                <a:solidFill>
                  <a:srgbClr val="1F1C0F"/>
                </a:solidFill>
                <a:effectLst/>
                <a:latin typeface="Arial" pitchFamily="34" charset="0"/>
                <a:ea typeface="Calibri" pitchFamily="34" charset="0"/>
                <a:cs typeface="Arial" pitchFamily="34" charset="0"/>
              </a:rPr>
              <a:t>i</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s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same</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sz="1300" b="0" i="0" u="none" strike="noStrike" cap="none" normalizeH="0" baseline="0" smtClean="0">
                <a:ln>
                  <a:noFill/>
                </a:ln>
                <a:solidFill>
                  <a:srgbClr val="A56E72"/>
                </a:solidFill>
                <a:effectLst/>
                <a:latin typeface="Calibri" pitchFamily="34" charset="0"/>
                <a:ea typeface="Arial" pitchFamily="34" charset="0"/>
                <a:cs typeface="Times New Roman" pitchFamily="18" charset="0"/>
              </a:rPr>
              <a:t>j </a:t>
            </a:r>
            <a:r>
              <a:rPr kumimoji="0" lang="en-US" sz="1300" b="0" i="0" u="none" strike="noStrike" cap="none" normalizeH="0" baseline="0" smtClean="0">
                <a:ln>
                  <a:noFill/>
                </a:ln>
                <a:solidFill>
                  <a:srgbClr val="1F1C0F"/>
                </a:solidFill>
                <a:effectLst/>
                <a:latin typeface="Calibri" pitchFamily="34" charset="0"/>
                <a:ea typeface="Arial" pitchFamily="34" charset="0"/>
                <a:cs typeface="Times New Roman" pitchFamily="18" charset="0"/>
              </a:rPr>
              <a:t>•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the tota</a:t>
            </a:r>
            <a:r>
              <a:rPr kumimoji="0" lang="en-US" sz="800" b="0" i="0" u="none" strike="noStrike" cap="none" normalizeH="0" baseline="0" smtClean="0">
                <a:ln>
                  <a:noFill/>
                </a:ln>
                <a:solidFill>
                  <a:srgbClr val="08131F"/>
                </a:solidFill>
                <a:effectLst/>
                <a:latin typeface="Calibri" pitchFamily="34" charset="0"/>
                <a:ea typeface="Arial" pitchFamily="34" charset="0"/>
                <a:cs typeface="Times New Roman" pitchFamily="18" charset="0"/>
              </a:rPr>
              <a:t>l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PD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(voltage) acro</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ss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all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components is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sum of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PDs acro</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ss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each of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them</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When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re</a:t>
            </a:r>
            <a:r>
              <a:rPr kumimoji="0" lang="en-US" sz="800" b="0" i="0" u="none" strike="noStrike" cap="none" normalizeH="0" baseline="0" smtClean="0">
                <a:ln>
                  <a:noFill/>
                </a:ln>
                <a:solidFill>
                  <a:srgbClr val="315669"/>
                </a:solidFill>
                <a:effectLst/>
                <a:latin typeface="Arial" pitchFamily="34" charset="0"/>
                <a:ea typeface="Calibri" pitchFamily="34" charset="0"/>
                <a:cs typeface="Arial" pitchFamily="34" charset="0"/>
              </a:rPr>
              <a:t>sis</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tors o</a:t>
            </a:r>
            <a:r>
              <a:rPr kumimoji="0" lang="en-US" sz="800" b="0" i="0" u="none" strike="noStrike" cap="none" normalizeH="0" baseline="0" smtClean="0">
                <a:ln>
                  <a:noFill/>
                </a:ln>
                <a:solidFill>
                  <a:srgbClr val="2F2D1D"/>
                </a:solidFill>
                <a:effectLst/>
                <a:latin typeface="Arial" pitchFamily="34" charset="0"/>
                <a:ea typeface="Calibri" pitchFamily="34" charset="0"/>
                <a:cs typeface="Arial" pitchFamily="34" charset="0"/>
              </a:rPr>
              <a:t>r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other components are in </a:t>
            </a:r>
            <a:r>
              <a:rPr kumimoji="0" lang="en-US" sz="900" b="1" i="0" u="none" strike="noStrike" cap="none" normalizeH="0" baseline="0" smtClean="0">
                <a:ln>
                  <a:noFill/>
                </a:ln>
                <a:solidFill>
                  <a:srgbClr val="08131F"/>
                </a:solidFill>
                <a:effectLst/>
                <a:latin typeface="Arial" pitchFamily="34" charset="0"/>
                <a:ea typeface="Calibri" pitchFamily="34" charset="0"/>
                <a:cs typeface="Arial" pitchFamily="34" charset="0"/>
              </a:rPr>
              <a:t>series</a:t>
            </a:r>
            <a:r>
              <a:rPr kumimoji="0" lang="en-US" sz="900" b="1" i="0" u="none" strike="noStrike" cap="none" normalizeH="0" baseline="0" smtClean="0">
                <a:ln>
                  <a:noFill/>
                </a:ln>
                <a:solidFill>
                  <a:srgbClr val="315669"/>
                </a:solidFill>
                <a:effectLst/>
                <a:latin typeface="Arial" pitchFamily="34" charset="0"/>
                <a:ea typeface="Calibri" pitchFamily="34" charset="0"/>
                <a:cs typeface="Arial" pitchFamily="34" charset="0"/>
              </a:rPr>
              <a:t>:</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315669"/>
                </a:solidFill>
                <a:effectLst/>
                <a:latin typeface="Arial" pitchFamily="34" charset="0"/>
                <a:ea typeface="Calibri" pitchFamily="34" charset="0"/>
                <a:cs typeface="Arial" pitchFamily="34" charset="0"/>
              </a:rPr>
              <a:t>c</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urrent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through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each of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components </a:t>
            </a:r>
            <a:r>
              <a:rPr kumimoji="0" lang="en-US" sz="800" b="0" i="0" u="none" strike="noStrike" cap="none" normalizeH="0" baseline="0" smtClean="0">
                <a:ln>
                  <a:noFill/>
                </a:ln>
                <a:solidFill>
                  <a:srgbClr val="1F1C0F"/>
                </a:solidFill>
                <a:effectLst/>
                <a:latin typeface="Arial" pitchFamily="34" charset="0"/>
                <a:ea typeface="Calibri" pitchFamily="34" charset="0"/>
                <a:cs typeface="Arial" pitchFamily="34" charset="0"/>
              </a:rPr>
              <a:t>i</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s </a:t>
            </a:r>
            <a:r>
              <a:rPr kumimoji="0" lang="en-US" sz="800" b="0" i="0" u="none" strike="noStrike" cap="none" normalizeH="0" baseline="0" smtClean="0">
                <a:ln>
                  <a:noFill/>
                </a:ln>
                <a:solidFill>
                  <a:srgbClr val="132A36"/>
                </a:solidFill>
                <a:effectLst/>
                <a:latin typeface="Arial" pitchFamily="34" charset="0"/>
                <a:ea typeface="Calibri" pitchFamily="34" charset="0"/>
                <a:cs typeface="Arial" pitchFamily="34" charset="0"/>
              </a:rPr>
              <a:t>the </a:t>
            </a:r>
            <a:r>
              <a:rPr kumimoji="0" lang="en-US" sz="800" b="0" i="0" u="none" strike="noStrike" cap="none" normalizeH="0" baseline="0" smtClean="0">
                <a:ln>
                  <a:noFill/>
                </a:ln>
                <a:solidFill>
                  <a:srgbClr val="213F4F"/>
                </a:solidFill>
                <a:effectLst/>
                <a:latin typeface="Arial" pitchFamily="34" charset="0"/>
                <a:ea typeface="Calibri" pitchFamily="34" charset="0"/>
                <a:cs typeface="Arial" pitchFamily="34" charset="0"/>
              </a:rPr>
              <a:t>same</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sz="1300" b="0" i="0" u="none" strike="noStrike" cap="none" normalizeH="0" baseline="0" smtClean="0">
                <a:ln>
                  <a:noFill/>
                </a:ln>
                <a:solidFill>
                  <a:srgbClr val="A56E72"/>
                </a:solidFill>
                <a:effectLst/>
                <a:latin typeface="Calibri" pitchFamily="34" charset="0"/>
                <a:ea typeface="Arial" pitchFamily="34" charset="0"/>
                <a:cs typeface="Times New Roman" pitchFamily="18" charset="0"/>
              </a:rPr>
              <a:t>j </a:t>
            </a:r>
            <a:r>
              <a:rPr kumimoji="0" lang="en-US" sz="1300" b="0" i="0" u="none" strike="noStrike" cap="none" normalizeH="0" baseline="0" smtClean="0">
                <a:ln>
                  <a:noFill/>
                </a:ln>
                <a:solidFill>
                  <a:srgbClr val="1F1C0F"/>
                </a:solidFill>
                <a:effectLst/>
                <a:latin typeface="Calibri" pitchFamily="34" charset="0"/>
                <a:ea typeface="Arial" pitchFamily="34" charset="0"/>
                <a:cs typeface="Times New Roman" pitchFamily="18" charset="0"/>
              </a:rPr>
              <a:t>•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the tota</a:t>
            </a:r>
            <a:r>
              <a:rPr kumimoji="0" lang="en-US" sz="800" b="0" i="0" u="none" strike="noStrike" cap="none" normalizeH="0" baseline="0" smtClean="0">
                <a:ln>
                  <a:noFill/>
                </a:ln>
                <a:solidFill>
                  <a:srgbClr val="08131F"/>
                </a:solidFill>
                <a:effectLst/>
                <a:latin typeface="Calibri" pitchFamily="34" charset="0"/>
                <a:ea typeface="Arial" pitchFamily="34" charset="0"/>
                <a:cs typeface="Times New Roman" pitchFamily="18" charset="0"/>
              </a:rPr>
              <a:t>l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PD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(voltage) acro</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ss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all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components is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sum of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PDs acro</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ss </a:t>
            </a:r>
            <a:r>
              <a:rPr kumimoji="0" lang="en-US" sz="800" b="0" i="0" u="none" strike="noStrike" cap="none" normalizeH="0" baseline="0" smtClean="0">
                <a:ln>
                  <a:noFill/>
                </a:ln>
                <a:solidFill>
                  <a:srgbClr val="213F4F"/>
                </a:solidFill>
                <a:effectLst/>
                <a:latin typeface="Calibri" pitchFamily="34" charset="0"/>
                <a:ea typeface="Arial" pitchFamily="34" charset="0"/>
                <a:cs typeface="Times New Roman" pitchFamily="18" charset="0"/>
              </a:rPr>
              <a:t>each of </a:t>
            </a:r>
            <a:r>
              <a:rPr kumimoji="0" lang="en-US" sz="800" b="0" i="0" u="none" strike="noStrike" cap="none" normalizeH="0" baseline="0" smtClean="0">
                <a:ln>
                  <a:noFill/>
                </a:ln>
                <a:solidFill>
                  <a:srgbClr val="132A36"/>
                </a:solidFill>
                <a:effectLst/>
                <a:latin typeface="Calibri" pitchFamily="34" charset="0"/>
                <a:ea typeface="Arial" pitchFamily="34" charset="0"/>
                <a:cs typeface="Times New Roman" pitchFamily="18" charset="0"/>
              </a:rPr>
              <a:t>them</a:t>
            </a:r>
            <a:r>
              <a:rPr kumimoji="0" lang="en-US" sz="800" b="0" i="0" u="none" strike="noStrike" cap="none" normalizeH="0" baseline="0" smtClean="0">
                <a:ln>
                  <a:noFill/>
                </a:ln>
                <a:solidFill>
                  <a:srgbClr val="315669"/>
                </a:solidFill>
                <a:effectLst/>
                <a:latin typeface="Calibri" pitchFamily="34" charset="0"/>
                <a:ea typeface="Arial"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0" y="4724400"/>
            <a:ext cx="3962400" cy="2031325"/>
          </a:xfrm>
          <a:prstGeom prst="rect">
            <a:avLst/>
          </a:prstGeom>
          <a:solidFill>
            <a:srgbClr val="00B0F0"/>
          </a:solidFill>
          <a:effectLst>
            <a:glow rad="101600">
              <a:schemeClr val="accent2">
                <a:satMod val="175000"/>
                <a:alpha val="40000"/>
              </a:schemeClr>
            </a:glow>
          </a:effectLst>
        </p:spPr>
        <p:txBody>
          <a:bodyPr wrap="square" rtlCol="0">
            <a:spAutoFit/>
          </a:bodyPr>
          <a:lstStyle/>
          <a:p>
            <a:r>
              <a:rPr lang="en-US" sz="1600" dirty="0" smtClean="0"/>
              <a:t>When resistors or other components are in series:</a:t>
            </a:r>
          </a:p>
          <a:p>
            <a:pPr>
              <a:buFont typeface="Arial" pitchFamily="34" charset="0"/>
              <a:buChar char="•"/>
            </a:pPr>
            <a:r>
              <a:rPr lang="en-US" dirty="0" smtClean="0"/>
              <a:t> </a:t>
            </a:r>
            <a:r>
              <a:rPr lang="en-US" sz="1600" dirty="0" smtClean="0"/>
              <a:t>the current in each of the components is the same</a:t>
            </a:r>
          </a:p>
          <a:p>
            <a:pPr>
              <a:buFont typeface="Arial" pitchFamily="34" charset="0"/>
              <a:buChar char="•"/>
            </a:pPr>
            <a:r>
              <a:rPr lang="en-US" sz="1600" dirty="0" smtClean="0"/>
              <a:t>The total PD(voltage) across all    the components is the sum of </a:t>
            </a:r>
            <a:r>
              <a:rPr lang="en-US" sz="1600" dirty="0" err="1" smtClean="0"/>
              <a:t>of</a:t>
            </a:r>
            <a:r>
              <a:rPr lang="en-US" sz="1600" dirty="0" smtClean="0"/>
              <a:t>  the PD across each of them.</a:t>
            </a:r>
            <a:endParaRPr lang="en-US" sz="1600" dirty="0"/>
          </a:p>
        </p:txBody>
      </p:sp>
      <p:sp>
        <p:nvSpPr>
          <p:cNvPr id="12" name="TextBox 11"/>
          <p:cNvSpPr txBox="1"/>
          <p:nvPr/>
        </p:nvSpPr>
        <p:spPr>
          <a:xfrm>
            <a:off x="4038600" y="4953000"/>
            <a:ext cx="4800600" cy="1323439"/>
          </a:xfrm>
          <a:prstGeom prst="rect">
            <a:avLst/>
          </a:prstGeom>
          <a:noFill/>
          <a:ln>
            <a:solidFill>
              <a:srgbClr val="FFFF00"/>
            </a:solidFill>
          </a:ln>
          <a:effectLst>
            <a:glow rad="228600">
              <a:schemeClr val="accent1">
                <a:satMod val="175000"/>
                <a:alpha val="40000"/>
              </a:schemeClr>
            </a:glow>
          </a:effectLst>
        </p:spPr>
        <p:txBody>
          <a:bodyPr wrap="square" rtlCol="0">
            <a:spAutoFit/>
          </a:bodyPr>
          <a:lstStyle/>
          <a:p>
            <a:r>
              <a:rPr lang="en-US" sz="1600" dirty="0" smtClean="0"/>
              <a:t>When resistors or other components are in parallel:</a:t>
            </a:r>
          </a:p>
          <a:p>
            <a:pPr>
              <a:buFont typeface="Arial" pitchFamily="34" charset="0"/>
              <a:buChar char="•"/>
            </a:pPr>
            <a:r>
              <a:rPr lang="en-US" sz="1600" dirty="0" smtClean="0"/>
              <a:t>The PD across each of the components is the same.</a:t>
            </a:r>
          </a:p>
          <a:p>
            <a:pPr>
              <a:buFont typeface="Arial" pitchFamily="34" charset="0"/>
              <a:buChar char="•"/>
            </a:pPr>
            <a:r>
              <a:rPr lang="en-US" sz="1600" dirty="0" smtClean="0"/>
              <a:t>The total current  in the main circuit is the sum of the currents in the branches</a:t>
            </a:r>
            <a:endParaRPr 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Cell arrangements</a:t>
            </a:r>
            <a:endParaRPr lang="en-US" dirty="0">
              <a:solidFill>
                <a:srgbClr val="FF0000"/>
              </a:solidFill>
            </a:endParaRPr>
          </a:p>
        </p:txBody>
      </p:sp>
      <p:sp>
        <p:nvSpPr>
          <p:cNvPr id="3" name="Content Placeholder 2"/>
          <p:cNvSpPr>
            <a:spLocks noGrp="1"/>
          </p:cNvSpPr>
          <p:nvPr>
            <p:ph idx="1"/>
          </p:nvPr>
        </p:nvSpPr>
        <p:spPr>
          <a:xfrm>
            <a:off x="609600" y="2895600"/>
            <a:ext cx="2590800" cy="3001962"/>
          </a:xfrm>
          <a:ln>
            <a:solidFill>
              <a:srgbClr val="00B050"/>
            </a:solidFill>
          </a:ln>
          <a:effectLst>
            <a:glow rad="101600">
              <a:srgbClr val="FFFF00">
                <a:alpha val="60000"/>
              </a:srgbClr>
            </a:glow>
          </a:effectLst>
        </p:spPr>
        <p:txBody>
          <a:bodyPr/>
          <a:lstStyle/>
          <a:p>
            <a:r>
              <a:rPr lang="en-US" sz="2000" dirty="0" smtClean="0"/>
              <a:t>These cells are connected in series. The total PD (voltage) across them is the sum of the individual PDs</a:t>
            </a:r>
            <a:endParaRPr lang="en-US" sz="2000" dirty="0"/>
          </a:p>
        </p:txBody>
      </p:sp>
      <p:pic>
        <p:nvPicPr>
          <p:cNvPr id="60418" name="Picture 2"/>
          <p:cNvPicPr>
            <a:picLocks noChangeAspect="1" noChangeArrowheads="1"/>
          </p:cNvPicPr>
          <p:nvPr/>
        </p:nvPicPr>
        <p:blipFill>
          <a:blip r:embed="rId2"/>
          <a:srcRect/>
          <a:stretch>
            <a:fillRect/>
          </a:stretch>
        </p:blipFill>
        <p:spPr bwMode="auto">
          <a:xfrm>
            <a:off x="914401" y="1600200"/>
            <a:ext cx="2286000" cy="1193734"/>
          </a:xfrm>
          <a:prstGeom prst="rect">
            <a:avLst/>
          </a:prstGeom>
          <a:noFill/>
          <a:ln w="9525">
            <a:noFill/>
            <a:miter lim="800000"/>
            <a:headEnd/>
            <a:tailEnd/>
          </a:ln>
          <a:effectLst/>
        </p:spPr>
      </p:pic>
      <p:pic>
        <p:nvPicPr>
          <p:cNvPr id="60419" name="Picture 3"/>
          <p:cNvPicPr>
            <a:picLocks noChangeAspect="1" noChangeArrowheads="1"/>
          </p:cNvPicPr>
          <p:nvPr/>
        </p:nvPicPr>
        <p:blipFill>
          <a:blip r:embed="rId3"/>
          <a:srcRect/>
          <a:stretch>
            <a:fillRect/>
          </a:stretch>
        </p:blipFill>
        <p:spPr bwMode="auto">
          <a:xfrm>
            <a:off x="3352800" y="1600200"/>
            <a:ext cx="2145671" cy="1165123"/>
          </a:xfrm>
          <a:prstGeom prst="rect">
            <a:avLst/>
          </a:prstGeom>
          <a:noFill/>
          <a:ln w="9525">
            <a:noFill/>
            <a:miter lim="800000"/>
            <a:headEnd/>
            <a:tailEnd/>
          </a:ln>
          <a:effectLst/>
        </p:spPr>
      </p:pic>
      <p:pic>
        <p:nvPicPr>
          <p:cNvPr id="60420" name="Picture 4"/>
          <p:cNvPicPr>
            <a:picLocks noChangeAspect="1" noChangeArrowheads="1"/>
          </p:cNvPicPr>
          <p:nvPr/>
        </p:nvPicPr>
        <p:blipFill>
          <a:blip r:embed="rId4"/>
          <a:srcRect/>
          <a:stretch>
            <a:fillRect/>
          </a:stretch>
        </p:blipFill>
        <p:spPr bwMode="auto">
          <a:xfrm>
            <a:off x="6172200" y="1600200"/>
            <a:ext cx="1809750" cy="1543050"/>
          </a:xfrm>
          <a:prstGeom prst="rect">
            <a:avLst/>
          </a:prstGeom>
          <a:noFill/>
          <a:ln w="9525">
            <a:noFill/>
            <a:miter lim="800000"/>
            <a:headEnd/>
            <a:tailEnd/>
          </a:ln>
          <a:effectLst/>
        </p:spPr>
      </p:pic>
      <p:sp>
        <p:nvSpPr>
          <p:cNvPr id="7" name="TextBox 6"/>
          <p:cNvSpPr txBox="1"/>
          <p:nvPr/>
        </p:nvSpPr>
        <p:spPr>
          <a:xfrm>
            <a:off x="3505200" y="3124200"/>
            <a:ext cx="1524000" cy="2246769"/>
          </a:xfrm>
          <a:prstGeom prst="rect">
            <a:avLst/>
          </a:prstGeom>
          <a:noFill/>
          <a:ln>
            <a:solidFill>
              <a:srgbClr val="FF0000"/>
            </a:solidFill>
          </a:ln>
          <a:effectLst>
            <a:reflection blurRad="6350" stA="50000" endA="300" endPos="90000" dist="50800" dir="5400000" sy="-100000" algn="bl" rotWithShape="0"/>
          </a:effectLst>
        </p:spPr>
        <p:txBody>
          <a:bodyPr wrap="square" rtlCol="0">
            <a:spAutoFit/>
          </a:bodyPr>
          <a:lstStyle/>
          <a:p>
            <a:r>
              <a:rPr lang="en-US" sz="2000" dirty="0" smtClean="0"/>
              <a:t>One of the cells is wrong way round, so it cancels out one of the others </a:t>
            </a:r>
            <a:endParaRPr lang="en-US" sz="2000" dirty="0"/>
          </a:p>
        </p:txBody>
      </p:sp>
      <p:sp>
        <p:nvSpPr>
          <p:cNvPr id="8" name="TextBox 7"/>
          <p:cNvSpPr txBox="1"/>
          <p:nvPr/>
        </p:nvSpPr>
        <p:spPr>
          <a:xfrm>
            <a:off x="6172200" y="3581400"/>
            <a:ext cx="2209800" cy="2246769"/>
          </a:xfrm>
          <a:prstGeom prst="rect">
            <a:avLst/>
          </a:prstGeom>
          <a:noFill/>
          <a:ln>
            <a:solidFill>
              <a:srgbClr val="FFFF00"/>
            </a:solidFill>
          </a:ln>
          <a:effectLst>
            <a:glow rad="228600">
              <a:schemeClr val="accent6">
                <a:satMod val="175000"/>
                <a:alpha val="40000"/>
              </a:schemeClr>
            </a:glow>
          </a:effectLst>
        </p:spPr>
        <p:txBody>
          <a:bodyPr wrap="square" rtlCol="0">
            <a:spAutoFit/>
          </a:bodyPr>
          <a:lstStyle/>
          <a:p>
            <a:r>
              <a:rPr lang="en-US" sz="2000" dirty="0" smtClean="0"/>
              <a:t>The PD across parallel cells is only the same as from one cell. But together, the cells can deliver a higher current</a:t>
            </a:r>
            <a:endParaRPr lang="en-U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rPr>
              <a:t>Series and parallel circuits(2)</a:t>
            </a:r>
            <a:endParaRPr lang="en-US" sz="4000" dirty="0">
              <a:solidFill>
                <a:srgbClr val="FF0000"/>
              </a:solidFill>
            </a:endParaRPr>
          </a:p>
        </p:txBody>
      </p:sp>
      <p:sp>
        <p:nvSpPr>
          <p:cNvPr id="3" name="Content Placeholder 2"/>
          <p:cNvSpPr>
            <a:spLocks noGrp="1"/>
          </p:cNvSpPr>
          <p:nvPr>
            <p:ph idx="1"/>
          </p:nvPr>
        </p:nvSpPr>
        <p:spPr>
          <a:xfrm>
            <a:off x="914400" y="1782762"/>
            <a:ext cx="7315200" cy="2408238"/>
          </a:xfrm>
          <a:solidFill>
            <a:srgbClr val="FF0000"/>
          </a:solidFill>
          <a:ln>
            <a:solidFill>
              <a:schemeClr val="accent2"/>
            </a:solidFill>
          </a:ln>
          <a:scene3d>
            <a:camera prst="orthographicFront"/>
            <a:lightRig rig="threePt" dir="t"/>
          </a:scene3d>
          <a:sp3d>
            <a:bevelT w="165100" prst="coolSlant"/>
          </a:sp3d>
        </p:spPr>
        <p:txBody>
          <a:bodyPr/>
          <a:lstStyle/>
          <a:p>
            <a:pPr>
              <a:buNone/>
            </a:pPr>
            <a:r>
              <a:rPr lang="en-US" sz="2400" b="1" dirty="0" smtClean="0">
                <a:solidFill>
                  <a:srgbClr val="FFFF00"/>
                </a:solidFill>
              </a:rPr>
              <a:t>Combined resistance of resistors in series</a:t>
            </a:r>
            <a:r>
              <a:rPr lang="en-US" sz="2400" dirty="0" smtClean="0">
                <a:solidFill>
                  <a:srgbClr val="FFFF00"/>
                </a:solidFill>
              </a:rPr>
              <a:t> </a:t>
            </a:r>
          </a:p>
          <a:p>
            <a:r>
              <a:rPr lang="en-US" sz="2000" dirty="0" smtClean="0"/>
              <a:t>If two (or more) resistors are connected in series, they give a </a:t>
            </a:r>
            <a:r>
              <a:rPr lang="en-US" sz="2000" i="1" dirty="0" smtClean="0"/>
              <a:t>higher </a:t>
            </a:r>
            <a:r>
              <a:rPr lang="en-US" sz="2000" dirty="0" smtClean="0"/>
              <a:t>resistance than any of the resistors by itself. The effect is the same as joining several lengths of resistance wire to form a longer length.</a:t>
            </a:r>
          </a:p>
          <a:p>
            <a:r>
              <a:rPr lang="en-US" sz="2000" dirty="0" smtClean="0"/>
              <a:t>If resistors </a:t>
            </a:r>
            <a:r>
              <a:rPr lang="en-US" sz="2000" i="1" dirty="0" smtClean="0"/>
              <a:t>R1 </a:t>
            </a:r>
            <a:r>
              <a:rPr lang="en-US" sz="2000" dirty="0" smtClean="0"/>
              <a:t>and </a:t>
            </a:r>
            <a:r>
              <a:rPr lang="en-US" sz="2000" i="1" dirty="0" smtClean="0"/>
              <a:t>R2 </a:t>
            </a:r>
            <a:r>
              <a:rPr lang="en-US" sz="2000" dirty="0" smtClean="0"/>
              <a:t>are in series, their combined resistance </a:t>
            </a:r>
            <a:r>
              <a:rPr lang="en-US" sz="2000" i="1" dirty="0" smtClean="0"/>
              <a:t>R </a:t>
            </a:r>
            <a:r>
              <a:rPr lang="en-US" sz="2000" dirty="0" smtClean="0"/>
              <a:t>is given by this equation:</a:t>
            </a:r>
          </a:p>
          <a:p>
            <a:pPr>
              <a:buNone/>
            </a:pPr>
            <a:endParaRPr lang="en-US" dirty="0"/>
          </a:p>
        </p:txBody>
      </p:sp>
      <p:pic>
        <p:nvPicPr>
          <p:cNvPr id="61442" name="Picture 2"/>
          <p:cNvPicPr>
            <a:picLocks noChangeAspect="1" noChangeArrowheads="1"/>
          </p:cNvPicPr>
          <p:nvPr/>
        </p:nvPicPr>
        <p:blipFill>
          <a:blip r:embed="rId2"/>
          <a:srcRect/>
          <a:stretch>
            <a:fillRect/>
          </a:stretch>
        </p:blipFill>
        <p:spPr bwMode="auto">
          <a:xfrm>
            <a:off x="457200" y="4953000"/>
            <a:ext cx="2356338" cy="609600"/>
          </a:xfrm>
          <a:prstGeom prst="rect">
            <a:avLst/>
          </a:prstGeom>
          <a:noFill/>
          <a:ln w="9525">
            <a:noFill/>
            <a:miter lim="800000"/>
            <a:headEnd/>
            <a:tailEnd/>
          </a:ln>
          <a:effectLst>
            <a:glow rad="228600">
              <a:schemeClr val="accent6">
                <a:satMod val="175000"/>
                <a:alpha val="40000"/>
              </a:schemeClr>
            </a:glow>
          </a:effectLst>
        </p:spPr>
      </p:pic>
      <p:pic>
        <p:nvPicPr>
          <p:cNvPr id="61443" name="Picture 3"/>
          <p:cNvPicPr>
            <a:picLocks noChangeAspect="1" noChangeArrowheads="1"/>
          </p:cNvPicPr>
          <p:nvPr/>
        </p:nvPicPr>
        <p:blipFill>
          <a:blip r:embed="rId3"/>
          <a:srcRect/>
          <a:stretch>
            <a:fillRect/>
          </a:stretch>
        </p:blipFill>
        <p:spPr bwMode="auto">
          <a:xfrm>
            <a:off x="3810000" y="4290867"/>
            <a:ext cx="2905125" cy="2567133"/>
          </a:xfrm>
          <a:prstGeom prst="rect">
            <a:avLst/>
          </a:prstGeom>
          <a:noFill/>
          <a:ln w="9525">
            <a:solidFill>
              <a:srgbClr val="FFFF00"/>
            </a:solidFill>
            <a:miter lim="800000"/>
            <a:headEnd/>
            <a:tailEnd/>
          </a:ln>
          <a:effectLst>
            <a:glow rad="101600">
              <a:schemeClr val="accent6">
                <a:satMod val="175000"/>
                <a:alpha val="40000"/>
              </a:schemeClr>
            </a:glo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1782762"/>
            <a:ext cx="7315200" cy="2255838"/>
          </a:xfrm>
        </p:spPr>
        <p:txBody>
          <a:bodyPr/>
          <a:lstStyle/>
          <a:p>
            <a:pPr>
              <a:buNone/>
            </a:pPr>
            <a:r>
              <a:rPr lang="en-US" sz="2400" b="1" dirty="0" smtClean="0">
                <a:solidFill>
                  <a:srgbClr val="FF0000"/>
                </a:solidFill>
              </a:rPr>
              <a:t>     Combined resistance of resistors in parallel</a:t>
            </a:r>
            <a:endParaRPr lang="en-US" sz="2400" dirty="0" smtClean="0">
              <a:solidFill>
                <a:srgbClr val="FF0000"/>
              </a:solidFill>
            </a:endParaRPr>
          </a:p>
          <a:p>
            <a:r>
              <a:rPr lang="en-US" sz="1800" dirty="0" smtClean="0"/>
              <a:t>If two (or more) resistors are connected in parallel, they give a </a:t>
            </a:r>
            <a:r>
              <a:rPr lang="en-US" sz="1800" i="1" dirty="0" smtClean="0"/>
              <a:t>lower </a:t>
            </a:r>
            <a:r>
              <a:rPr lang="en-US" sz="1800" dirty="0" smtClean="0"/>
              <a:t>resistance than any of the resistors by itself. The effect is the same as using a thick piece of resistance wire instead of a thin one. There is a wider conducting path than before.</a:t>
            </a:r>
          </a:p>
          <a:p>
            <a:r>
              <a:rPr lang="en-US" sz="1800" dirty="0" smtClean="0"/>
              <a:t>If two resistors </a:t>
            </a:r>
            <a:r>
              <a:rPr lang="en-US" sz="1800" i="1" dirty="0" smtClean="0"/>
              <a:t>R1 </a:t>
            </a:r>
            <a:r>
              <a:rPr lang="en-US" sz="1800" dirty="0" smtClean="0"/>
              <a:t>and </a:t>
            </a:r>
            <a:r>
              <a:rPr lang="en-US" sz="1800" i="1" dirty="0" smtClean="0"/>
              <a:t>R2 </a:t>
            </a:r>
            <a:r>
              <a:rPr lang="en-US" sz="1800" dirty="0" smtClean="0"/>
              <a:t>are in parallel, their combined resistance </a:t>
            </a:r>
            <a:r>
              <a:rPr lang="en-US" sz="1800" i="1" dirty="0" smtClean="0"/>
              <a:t>R </a:t>
            </a:r>
            <a:r>
              <a:rPr lang="en-US" sz="1800" dirty="0" smtClean="0"/>
              <a:t>is given by this equation </a:t>
            </a:r>
            <a:endParaRPr lang="en-US" sz="1800" dirty="0"/>
          </a:p>
        </p:txBody>
      </p:sp>
      <p:pic>
        <p:nvPicPr>
          <p:cNvPr id="62466" name="Picture 2"/>
          <p:cNvPicPr>
            <a:picLocks noChangeAspect="1" noChangeArrowheads="1"/>
          </p:cNvPicPr>
          <p:nvPr/>
        </p:nvPicPr>
        <p:blipFill>
          <a:blip r:embed="rId2"/>
          <a:srcRect/>
          <a:stretch>
            <a:fillRect/>
          </a:stretch>
        </p:blipFill>
        <p:spPr bwMode="auto">
          <a:xfrm>
            <a:off x="609600" y="4114800"/>
            <a:ext cx="1724025" cy="752475"/>
          </a:xfrm>
          <a:prstGeom prst="rect">
            <a:avLst/>
          </a:prstGeom>
          <a:noFill/>
          <a:ln w="9525">
            <a:noFill/>
            <a:miter lim="800000"/>
            <a:headEnd/>
            <a:tailEnd/>
          </a:ln>
          <a:effectLst/>
        </p:spPr>
      </p:pic>
      <p:sp>
        <p:nvSpPr>
          <p:cNvPr id="5" name="TextBox 4"/>
          <p:cNvSpPr txBox="1"/>
          <p:nvPr/>
        </p:nvSpPr>
        <p:spPr>
          <a:xfrm>
            <a:off x="2819400" y="4267200"/>
            <a:ext cx="2133600" cy="400110"/>
          </a:xfrm>
          <a:prstGeom prst="rect">
            <a:avLst/>
          </a:prstGeom>
          <a:noFill/>
        </p:spPr>
        <p:txBody>
          <a:bodyPr wrap="square" rtlCol="0">
            <a:spAutoFit/>
          </a:bodyPr>
          <a:lstStyle/>
          <a:p>
            <a:r>
              <a:rPr lang="en-US" sz="2000" dirty="0" smtClean="0"/>
              <a:t>Which leads to</a:t>
            </a:r>
            <a:endParaRPr lang="en-US" sz="2000" dirty="0"/>
          </a:p>
        </p:txBody>
      </p:sp>
      <p:pic>
        <p:nvPicPr>
          <p:cNvPr id="62467" name="Picture 3"/>
          <p:cNvPicPr>
            <a:picLocks noChangeAspect="1" noChangeArrowheads="1"/>
          </p:cNvPicPr>
          <p:nvPr/>
        </p:nvPicPr>
        <p:blipFill>
          <a:blip r:embed="rId3"/>
          <a:srcRect/>
          <a:stretch>
            <a:fillRect/>
          </a:stretch>
        </p:blipFill>
        <p:spPr bwMode="auto">
          <a:xfrm>
            <a:off x="5562600" y="4038600"/>
            <a:ext cx="1790700" cy="885825"/>
          </a:xfrm>
          <a:prstGeom prst="rect">
            <a:avLst/>
          </a:prstGeom>
          <a:noFill/>
          <a:ln w="9525">
            <a:noFill/>
            <a:miter lim="800000"/>
            <a:headEnd/>
            <a:tailEnd/>
          </a:ln>
          <a:effectLst/>
        </p:spPr>
      </p:pic>
      <p:pic>
        <p:nvPicPr>
          <p:cNvPr id="62468" name="Picture 4"/>
          <p:cNvPicPr>
            <a:picLocks noChangeAspect="1" noChangeArrowheads="1"/>
          </p:cNvPicPr>
          <p:nvPr/>
        </p:nvPicPr>
        <p:blipFill>
          <a:blip r:embed="rId4"/>
          <a:srcRect/>
          <a:stretch>
            <a:fillRect/>
          </a:stretch>
        </p:blipFill>
        <p:spPr bwMode="auto">
          <a:xfrm>
            <a:off x="1143000" y="5791200"/>
            <a:ext cx="5753100" cy="847725"/>
          </a:xfrm>
          <a:prstGeom prst="rect">
            <a:avLst/>
          </a:prstGeom>
          <a:noFill/>
          <a:ln w="9525">
            <a:noFill/>
            <a:miter lim="800000"/>
            <a:headEnd/>
            <a:tailEnd/>
          </a:ln>
          <a:effectLst/>
        </p:spPr>
      </p:pic>
      <p:sp>
        <p:nvSpPr>
          <p:cNvPr id="8" name="TextBox 7"/>
          <p:cNvSpPr txBox="1"/>
          <p:nvPr/>
        </p:nvSpPr>
        <p:spPr>
          <a:xfrm>
            <a:off x="1524000" y="5181600"/>
            <a:ext cx="3352800" cy="523220"/>
          </a:xfrm>
          <a:prstGeom prst="rect">
            <a:avLst/>
          </a:prstGeom>
          <a:noFill/>
        </p:spPr>
        <p:txBody>
          <a:bodyPr wrap="square" rtlCol="0">
            <a:spAutoFit/>
          </a:bodyPr>
          <a:lstStyle/>
          <a:p>
            <a:r>
              <a:rPr lang="en-US" dirty="0" smtClean="0"/>
              <a:t>And in words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152400" y="1143000"/>
            <a:ext cx="2944839" cy="5414963"/>
          </a:xfrm>
          <a:prstGeom prst="rect">
            <a:avLst/>
          </a:prstGeom>
          <a:noFill/>
          <a:ln w="9525">
            <a:solidFill>
              <a:srgbClr val="FFFF00"/>
            </a:solidFill>
            <a:miter lim="800000"/>
            <a:headEnd/>
            <a:tailEnd/>
          </a:ln>
          <a:effectLst>
            <a:glow rad="228600">
              <a:schemeClr val="accent2">
                <a:satMod val="175000"/>
                <a:alpha val="40000"/>
              </a:schemeClr>
            </a:glow>
          </a:effectLst>
        </p:spPr>
      </p:pic>
      <p:pic>
        <p:nvPicPr>
          <p:cNvPr id="63491" name="Picture 3"/>
          <p:cNvPicPr>
            <a:picLocks noChangeAspect="1" noChangeArrowheads="1"/>
          </p:cNvPicPr>
          <p:nvPr/>
        </p:nvPicPr>
        <p:blipFill>
          <a:blip r:embed="rId3"/>
          <a:srcRect/>
          <a:stretch>
            <a:fillRect/>
          </a:stretch>
        </p:blipFill>
        <p:spPr bwMode="auto">
          <a:xfrm>
            <a:off x="3505200" y="1219200"/>
            <a:ext cx="5486400" cy="1019019"/>
          </a:xfrm>
          <a:prstGeom prst="rect">
            <a:avLst/>
          </a:prstGeom>
          <a:noFill/>
          <a:ln w="9525">
            <a:solidFill>
              <a:schemeClr val="accent2"/>
            </a:solidFill>
            <a:miter lim="800000"/>
            <a:headEnd/>
            <a:tailEnd/>
          </a:ln>
          <a:effectLst>
            <a:glow rad="101600">
              <a:srgbClr val="FFFF00">
                <a:alpha val="60000"/>
              </a:srgbClr>
            </a:glow>
          </a:effectLst>
        </p:spPr>
      </p:pic>
      <p:sp>
        <p:nvSpPr>
          <p:cNvPr id="4" name="TextBox 3"/>
          <p:cNvSpPr txBox="1"/>
          <p:nvPr/>
        </p:nvSpPr>
        <p:spPr>
          <a:xfrm>
            <a:off x="4343400" y="2895600"/>
            <a:ext cx="3962400" cy="1815882"/>
          </a:xfrm>
          <a:prstGeom prst="rect">
            <a:avLst/>
          </a:prstGeom>
          <a:solidFill>
            <a:srgbClr val="92D050"/>
          </a:solidFill>
          <a:effectLst>
            <a:innerShdw blurRad="63500" dist="50800" dir="16200000">
              <a:prstClr val="black">
                <a:alpha val="50000"/>
              </a:prstClr>
            </a:innerShdw>
          </a:effectLst>
        </p:spPr>
        <p:txBody>
          <a:bodyPr wrap="square" rtlCol="0">
            <a:spAutoFit/>
          </a:bodyPr>
          <a:lstStyle/>
          <a:p>
            <a:r>
              <a:rPr lang="en-US" dirty="0" smtClean="0"/>
              <a:t>This method of calculation works </a:t>
            </a:r>
            <a:r>
              <a:rPr lang="en-US" b="1" dirty="0" smtClean="0">
                <a:solidFill>
                  <a:srgbClr val="FF0000"/>
                </a:solidFill>
              </a:rPr>
              <a:t>only for two</a:t>
            </a:r>
            <a:r>
              <a:rPr lang="en-US" dirty="0" smtClean="0"/>
              <a:t> resistors in parallel</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Solving circuit problems</a:t>
            </a:r>
            <a:endParaRPr lang="en-US" dirty="0">
              <a:solidFill>
                <a:srgbClr val="FF0000"/>
              </a:solidFill>
            </a:endParaRPr>
          </a:p>
        </p:txBody>
      </p:sp>
      <p:sp>
        <p:nvSpPr>
          <p:cNvPr id="3" name="Content Placeholder 2"/>
          <p:cNvSpPr>
            <a:spLocks noGrp="1"/>
          </p:cNvSpPr>
          <p:nvPr>
            <p:ph idx="1"/>
          </p:nvPr>
        </p:nvSpPr>
        <p:spPr>
          <a:xfrm>
            <a:off x="914400" y="1782762"/>
            <a:ext cx="7315200" cy="1036638"/>
          </a:xfrm>
          <a:solidFill>
            <a:schemeClr val="accent1"/>
          </a:solidFill>
        </p:spPr>
        <p:txBody>
          <a:bodyPr/>
          <a:lstStyle/>
          <a:p>
            <a:r>
              <a:rPr lang="en-US" sz="1800" dirty="0" smtClean="0"/>
              <a:t>To solve problems about circuits, you need to know the basic circuit rules on the previous spread. You also need to know the link between PD (voltage), current, and resistance. This is given below</a:t>
            </a:r>
          </a:p>
          <a:p>
            <a:endParaRPr lang="en-US" dirty="0"/>
          </a:p>
        </p:txBody>
      </p:sp>
      <p:pic>
        <p:nvPicPr>
          <p:cNvPr id="64514" name="Picture 2"/>
          <p:cNvPicPr>
            <a:picLocks noChangeAspect="1" noChangeArrowheads="1"/>
          </p:cNvPicPr>
          <p:nvPr/>
        </p:nvPicPr>
        <p:blipFill>
          <a:blip r:embed="rId2"/>
          <a:srcRect/>
          <a:stretch>
            <a:fillRect/>
          </a:stretch>
        </p:blipFill>
        <p:spPr bwMode="auto">
          <a:xfrm>
            <a:off x="228600" y="2895600"/>
            <a:ext cx="8686800" cy="664074"/>
          </a:xfrm>
          <a:prstGeom prst="rect">
            <a:avLst/>
          </a:prstGeom>
          <a:noFill/>
          <a:ln w="9525">
            <a:noFill/>
            <a:miter lim="800000"/>
            <a:headEnd/>
            <a:tailEnd/>
          </a:ln>
          <a:effectLst>
            <a:glow rad="228600">
              <a:schemeClr val="accent6">
                <a:satMod val="175000"/>
                <a:alpha val="40000"/>
              </a:schemeClr>
            </a:glow>
          </a:effectLst>
        </p:spPr>
      </p:pic>
      <p:sp>
        <p:nvSpPr>
          <p:cNvPr id="5" name="Rectangle 4"/>
          <p:cNvSpPr/>
          <p:nvPr/>
        </p:nvSpPr>
        <p:spPr>
          <a:xfrm>
            <a:off x="0" y="3886200"/>
            <a:ext cx="3124200" cy="1938992"/>
          </a:xfrm>
          <a:prstGeom prst="rect">
            <a:avLst/>
          </a:prstGeom>
          <a:solidFill>
            <a:srgbClr val="00B050"/>
          </a:solidFill>
        </p:spPr>
        <p:txBody>
          <a:bodyPr wrap="square">
            <a:spAutoFit/>
          </a:bodyPr>
          <a:lstStyle/>
          <a:p>
            <a:r>
              <a:rPr lang="en-US" sz="2000" dirty="0" smtClean="0"/>
              <a:t>The first stage is to calculate the total resistance in the circuit, and then use this information to find the current:</a:t>
            </a:r>
            <a:endParaRPr lang="en-US" sz="2000" dirty="0"/>
          </a:p>
        </p:txBody>
      </p:sp>
      <p:pic>
        <p:nvPicPr>
          <p:cNvPr id="64515" name="Picture 3"/>
          <p:cNvPicPr>
            <a:picLocks noChangeAspect="1" noChangeArrowheads="1"/>
          </p:cNvPicPr>
          <p:nvPr/>
        </p:nvPicPr>
        <p:blipFill>
          <a:blip r:embed="rId3"/>
          <a:srcRect/>
          <a:stretch>
            <a:fillRect/>
          </a:stretch>
        </p:blipFill>
        <p:spPr bwMode="auto">
          <a:xfrm>
            <a:off x="3733800" y="3733800"/>
            <a:ext cx="4343400" cy="1039374"/>
          </a:xfrm>
          <a:prstGeom prst="rect">
            <a:avLst/>
          </a:prstGeom>
          <a:noFill/>
          <a:ln w="9525">
            <a:noFill/>
            <a:miter lim="800000"/>
            <a:headEnd/>
            <a:tailEnd/>
          </a:ln>
          <a:effectLst>
            <a:glow rad="101600">
              <a:srgbClr val="7030A0">
                <a:alpha val="60000"/>
              </a:srgbClr>
            </a:glow>
          </a:effectLst>
        </p:spPr>
      </p:pic>
      <p:sp>
        <p:nvSpPr>
          <p:cNvPr id="7" name="Rectangle 6"/>
          <p:cNvSpPr/>
          <p:nvPr/>
        </p:nvSpPr>
        <p:spPr>
          <a:xfrm>
            <a:off x="3048000" y="4876800"/>
            <a:ext cx="2590800" cy="1754326"/>
          </a:xfrm>
          <a:prstGeom prst="rect">
            <a:avLst/>
          </a:prstGeom>
          <a:solidFill>
            <a:schemeClr val="accent2"/>
          </a:solidFill>
          <a:effectLst>
            <a:innerShdw blurRad="63500" dist="50800" dir="13500000">
              <a:prstClr val="black">
                <a:alpha val="50000"/>
              </a:prstClr>
            </a:innerShdw>
          </a:effectLst>
        </p:spPr>
        <p:txBody>
          <a:bodyPr wrap="square">
            <a:spAutoFit/>
          </a:bodyPr>
          <a:lstStyle/>
          <a:p>
            <a:r>
              <a:rPr lang="en-US" sz="2000" dirty="0" smtClean="0"/>
              <a:t>Knowing that the 3 Ω resistor has a current of 2 A in it, you can calculate the PD across it</a:t>
            </a:r>
            <a:r>
              <a:rPr lang="en-US" dirty="0" smtClean="0"/>
              <a:t>:</a:t>
            </a:r>
            <a:endParaRPr lang="en-US" dirty="0"/>
          </a:p>
        </p:txBody>
      </p:sp>
      <p:sp>
        <p:nvSpPr>
          <p:cNvPr id="10" name="TextBox 9"/>
          <p:cNvSpPr txBox="1"/>
          <p:nvPr/>
        </p:nvSpPr>
        <p:spPr>
          <a:xfrm>
            <a:off x="5867400" y="4876800"/>
            <a:ext cx="2971800" cy="954107"/>
          </a:xfrm>
          <a:prstGeom prst="rect">
            <a:avLst/>
          </a:prstGeom>
          <a:noFill/>
          <a:ln w="57150">
            <a:solidFill>
              <a:srgbClr val="FF0000"/>
            </a:solidFill>
          </a:ln>
          <a:effectLst>
            <a:glow rad="101600">
              <a:srgbClr val="000000">
                <a:alpha val="60000"/>
              </a:srgbClr>
            </a:glow>
          </a:effectLst>
        </p:spPr>
        <p:txBody>
          <a:bodyPr wrap="square" rtlCol="0">
            <a:spAutoFit/>
          </a:bodyPr>
          <a:lstStyle/>
          <a:p>
            <a:r>
              <a:rPr lang="en-US" dirty="0" smtClean="0"/>
              <a:t>V=I*R V=2A*3</a:t>
            </a:r>
            <a:r>
              <a:rPr lang="el-GR" dirty="0" smtClean="0"/>
              <a:t>Ω</a:t>
            </a:r>
            <a:r>
              <a:rPr lang="en-US" dirty="0" smtClean="0"/>
              <a:t>=6V</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600200"/>
            <a:ext cx="7315200" cy="457200"/>
          </a:xfrm>
          <a:ln w="57150">
            <a:solidFill>
              <a:srgbClr val="00B0F0"/>
            </a:solidFill>
          </a:ln>
        </p:spPr>
        <p:txBody>
          <a:bodyPr/>
          <a:lstStyle/>
          <a:p>
            <a:r>
              <a:rPr lang="en-US" sz="2000" dirty="0" smtClean="0"/>
              <a:t>Calculate the currents </a:t>
            </a:r>
            <a:r>
              <a:rPr lang="en-US" sz="2000" i="1" dirty="0" smtClean="0"/>
              <a:t>I , I1, </a:t>
            </a:r>
            <a:r>
              <a:rPr lang="en-US" sz="2000" dirty="0" smtClean="0"/>
              <a:t>and </a:t>
            </a:r>
            <a:r>
              <a:rPr lang="en-US" sz="2000" i="1" dirty="0" smtClean="0"/>
              <a:t>I2 </a:t>
            </a:r>
            <a:r>
              <a:rPr lang="en-US" sz="2000" dirty="0" smtClean="0"/>
              <a:t>in the circuit below. </a:t>
            </a:r>
            <a:endParaRPr lang="en-US" sz="2000" dirty="0"/>
          </a:p>
        </p:txBody>
      </p:sp>
      <p:pic>
        <p:nvPicPr>
          <p:cNvPr id="65538" name="Picture 2"/>
          <p:cNvPicPr>
            <a:picLocks noChangeAspect="1" noChangeArrowheads="1"/>
          </p:cNvPicPr>
          <p:nvPr/>
        </p:nvPicPr>
        <p:blipFill>
          <a:blip r:embed="rId2"/>
          <a:srcRect/>
          <a:stretch>
            <a:fillRect/>
          </a:stretch>
        </p:blipFill>
        <p:spPr bwMode="auto">
          <a:xfrm>
            <a:off x="152400" y="3124200"/>
            <a:ext cx="2438400" cy="2168769"/>
          </a:xfrm>
          <a:prstGeom prst="rect">
            <a:avLst/>
          </a:prstGeom>
          <a:noFill/>
          <a:ln w="76200">
            <a:solidFill>
              <a:srgbClr val="00B0F0"/>
            </a:solidFill>
            <a:miter lim="800000"/>
            <a:headEnd/>
            <a:tailEnd/>
          </a:ln>
          <a:effectLst/>
        </p:spPr>
      </p:pic>
      <p:sp>
        <p:nvSpPr>
          <p:cNvPr id="5" name="Rectangle 4"/>
          <p:cNvSpPr/>
          <p:nvPr/>
        </p:nvSpPr>
        <p:spPr>
          <a:xfrm>
            <a:off x="2286000" y="2362201"/>
            <a:ext cx="4572000" cy="646331"/>
          </a:xfrm>
          <a:prstGeom prst="rect">
            <a:avLst/>
          </a:prstGeom>
          <a:ln>
            <a:solidFill>
              <a:schemeClr val="accent2"/>
            </a:solidFill>
          </a:ln>
          <a:effectLst>
            <a:glow rad="139700">
              <a:schemeClr val="accent6">
                <a:satMod val="175000"/>
                <a:alpha val="40000"/>
              </a:schemeClr>
            </a:glow>
          </a:effectLst>
        </p:spPr>
        <p:txBody>
          <a:bodyPr wrap="square">
            <a:spAutoFit/>
          </a:bodyPr>
          <a:lstStyle/>
          <a:p>
            <a:r>
              <a:rPr lang="en-US" sz="1800" dirty="0" smtClean="0"/>
              <a:t>The 3 .0</a:t>
            </a:r>
            <a:r>
              <a:rPr lang="el-GR" sz="1800" dirty="0" smtClean="0"/>
              <a:t>Ω</a:t>
            </a:r>
            <a:r>
              <a:rPr lang="en-US" sz="1800" dirty="0" smtClean="0"/>
              <a:t> resistor has the full battery PD of 18 V across it , so:</a:t>
            </a:r>
            <a:endParaRPr lang="en-US" sz="1800" dirty="0"/>
          </a:p>
        </p:txBody>
      </p:sp>
      <p:pic>
        <p:nvPicPr>
          <p:cNvPr id="65539" name="Picture 3"/>
          <p:cNvPicPr>
            <a:picLocks noChangeAspect="1" noChangeArrowheads="1"/>
          </p:cNvPicPr>
          <p:nvPr/>
        </p:nvPicPr>
        <p:blipFill>
          <a:blip r:embed="rId3"/>
          <a:srcRect/>
          <a:stretch>
            <a:fillRect/>
          </a:stretch>
        </p:blipFill>
        <p:spPr bwMode="auto">
          <a:xfrm>
            <a:off x="3200400" y="3200400"/>
            <a:ext cx="3619500" cy="685800"/>
          </a:xfrm>
          <a:prstGeom prst="rect">
            <a:avLst/>
          </a:prstGeom>
          <a:noFill/>
          <a:ln w="57150">
            <a:solidFill>
              <a:srgbClr val="FFFF00"/>
            </a:solidFill>
            <a:prstDash val="sysDash"/>
            <a:miter lim="800000"/>
            <a:headEnd/>
            <a:tailEnd/>
          </a:ln>
          <a:effectLst/>
        </p:spPr>
      </p:pic>
      <p:pic>
        <p:nvPicPr>
          <p:cNvPr id="65540" name="Picture 4"/>
          <p:cNvPicPr>
            <a:picLocks noChangeAspect="1" noChangeArrowheads="1"/>
          </p:cNvPicPr>
          <p:nvPr/>
        </p:nvPicPr>
        <p:blipFill>
          <a:blip r:embed="rId4"/>
          <a:srcRect/>
          <a:stretch>
            <a:fillRect/>
          </a:stretch>
        </p:blipFill>
        <p:spPr bwMode="auto">
          <a:xfrm>
            <a:off x="2819400" y="4267200"/>
            <a:ext cx="4105275" cy="352425"/>
          </a:xfrm>
          <a:prstGeom prst="rect">
            <a:avLst/>
          </a:prstGeom>
          <a:noFill/>
          <a:ln w="57150">
            <a:solidFill>
              <a:srgbClr val="FF0000"/>
            </a:solidFill>
            <a:miter lim="800000"/>
            <a:headEnd/>
            <a:tailEnd/>
          </a:ln>
          <a:effectLst/>
        </p:spPr>
      </p:pic>
      <p:sp>
        <p:nvSpPr>
          <p:cNvPr id="8" name="Rectangle 7"/>
          <p:cNvSpPr/>
          <p:nvPr/>
        </p:nvSpPr>
        <p:spPr>
          <a:xfrm>
            <a:off x="533400" y="5410200"/>
            <a:ext cx="6324600" cy="1015663"/>
          </a:xfrm>
          <a:prstGeom prst="rect">
            <a:avLst/>
          </a:prstGeom>
          <a:solidFill>
            <a:srgbClr val="00B050"/>
          </a:solidFill>
          <a:ln>
            <a:solidFill>
              <a:schemeClr val="tx1"/>
            </a:solidFill>
            <a:prstDash val="sysDot"/>
          </a:ln>
          <a:scene3d>
            <a:camera prst="orthographicFront"/>
            <a:lightRig rig="threePt" dir="t"/>
          </a:scene3d>
          <a:sp3d>
            <a:bevelT/>
          </a:sp3d>
        </p:spPr>
        <p:txBody>
          <a:bodyPr wrap="square">
            <a:spAutoFit/>
          </a:bodyPr>
          <a:lstStyle/>
          <a:p>
            <a:r>
              <a:rPr lang="en-US" sz="2000" dirty="0" smtClean="0"/>
              <a:t>The current </a:t>
            </a:r>
            <a:r>
              <a:rPr lang="en-US" sz="2000" i="1" dirty="0" smtClean="0"/>
              <a:t>I </a:t>
            </a:r>
            <a:r>
              <a:rPr lang="en-US" sz="2000" dirty="0" smtClean="0"/>
              <a:t>is the total of the currents in the two branches. So:</a:t>
            </a:r>
          </a:p>
          <a:p>
            <a:r>
              <a:rPr lang="en-US" sz="2000" i="1" dirty="0" smtClean="0"/>
              <a:t>I = I</a:t>
            </a:r>
            <a:r>
              <a:rPr lang="en-US" sz="2000" dirty="0" smtClean="0"/>
              <a:t>1 + I2  = 6 A + 3 A = 9 A</a:t>
            </a: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rPr>
              <a:t>Where do charges come from</a:t>
            </a:r>
            <a:endParaRPr lang="en-US" sz="4000" dirty="0">
              <a:solidFill>
                <a:srgbClr val="FF0000"/>
              </a:solidFill>
            </a:endParaRPr>
          </a:p>
        </p:txBody>
      </p:sp>
      <p:sp>
        <p:nvSpPr>
          <p:cNvPr id="3" name="Content Placeholder 2"/>
          <p:cNvSpPr>
            <a:spLocks noGrp="1"/>
          </p:cNvSpPr>
          <p:nvPr>
            <p:ph idx="1"/>
          </p:nvPr>
        </p:nvSpPr>
        <p:spPr>
          <a:xfrm>
            <a:off x="533400" y="1782762"/>
            <a:ext cx="7696200" cy="4694238"/>
          </a:xfrm>
          <a:solidFill>
            <a:srgbClr val="C00000"/>
          </a:solidFill>
          <a:ln>
            <a:solidFill>
              <a:srgbClr val="7BA5F9"/>
            </a:solidFill>
          </a:ln>
          <a:effectLst>
            <a:glow rad="228600">
              <a:schemeClr val="accent6">
                <a:satMod val="175000"/>
                <a:alpha val="40000"/>
              </a:schemeClr>
            </a:glow>
          </a:effectLst>
        </p:spPr>
        <p:txBody>
          <a:bodyPr/>
          <a:lstStyle/>
          <a:p>
            <a:pPr eaLnBrk="0" hangingPunct="0"/>
            <a:r>
              <a:rPr lang="en-US" sz="2400" dirty="0" smtClean="0"/>
              <a:t>Everything is made of tiny particles called atoms. These have electric charges inside them. A simple model of the atom is shown below. </a:t>
            </a:r>
          </a:p>
          <a:p>
            <a:pPr eaLnBrk="0" hangingPunct="0"/>
            <a:r>
              <a:rPr lang="en-US" sz="2400" dirty="0" smtClean="0"/>
              <a:t>There is a central nucleus made up of protons and neutrons. Orbiting the nucleus are much lighter electrons:</a:t>
            </a:r>
          </a:p>
          <a:p>
            <a:pPr eaLnBrk="0" hangingPunct="0"/>
            <a:r>
              <a:rPr lang="en-US" sz="2400" dirty="0" smtClean="0"/>
              <a:t>Electrons have a negative (-) charge. Protons have an equal positive (+) charge. Neutrons have no charge.</a:t>
            </a:r>
          </a:p>
          <a:p>
            <a:r>
              <a:rPr lang="en-US" sz="2400" dirty="0" smtClean="0"/>
              <a:t>Normally, atoms have equal numbers of electrons and protons, so the </a:t>
            </a:r>
            <a:r>
              <a:rPr lang="en-US" sz="2400" i="1" dirty="0" smtClean="0"/>
              <a:t>net </a:t>
            </a:r>
            <a:r>
              <a:rPr lang="en-US" sz="2400" dirty="0" smtClean="0"/>
              <a:t>(overall) charge on a material is zero</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82762"/>
            <a:ext cx="7315200" cy="655638"/>
          </a:xfrm>
          <a:solidFill>
            <a:srgbClr val="C00000"/>
          </a:solidFill>
          <a:ln w="57150">
            <a:solidFill>
              <a:schemeClr val="accent1"/>
            </a:solidFill>
          </a:ln>
        </p:spPr>
        <p:txBody>
          <a:bodyPr/>
          <a:lstStyle/>
          <a:p>
            <a:r>
              <a:rPr lang="en-US" sz="1800" dirty="0" smtClean="0"/>
              <a:t>Power is the rate at which energy is transformed (changed from one form to another). The SI unit of power is the watt (W):</a:t>
            </a:r>
          </a:p>
          <a:p>
            <a:pPr>
              <a:buNone/>
            </a:pPr>
            <a:r>
              <a:rPr lang="en-US" dirty="0" smtClean="0"/>
              <a:t>     </a:t>
            </a:r>
            <a:endParaRPr lang="en-US" dirty="0"/>
          </a:p>
        </p:txBody>
      </p:sp>
      <p:pic>
        <p:nvPicPr>
          <p:cNvPr id="66562" name="Picture 2"/>
          <p:cNvPicPr>
            <a:picLocks noChangeAspect="1" noChangeArrowheads="1"/>
          </p:cNvPicPr>
          <p:nvPr/>
        </p:nvPicPr>
        <p:blipFill>
          <a:blip r:embed="rId2"/>
          <a:srcRect/>
          <a:stretch>
            <a:fillRect/>
          </a:stretch>
        </p:blipFill>
        <p:spPr bwMode="auto">
          <a:xfrm>
            <a:off x="228600" y="2438400"/>
            <a:ext cx="2378233" cy="3138488"/>
          </a:xfrm>
          <a:prstGeom prst="rect">
            <a:avLst/>
          </a:prstGeom>
          <a:noFill/>
          <a:ln w="9525">
            <a:noFill/>
            <a:miter lim="800000"/>
            <a:headEnd/>
            <a:tailEnd/>
          </a:ln>
          <a:effectLst/>
        </p:spPr>
      </p:pic>
      <p:pic>
        <p:nvPicPr>
          <p:cNvPr id="66563" name="Picture 3"/>
          <p:cNvPicPr>
            <a:picLocks noChangeAspect="1" noChangeArrowheads="1"/>
          </p:cNvPicPr>
          <p:nvPr/>
        </p:nvPicPr>
        <p:blipFill>
          <a:blip r:embed="rId3"/>
          <a:srcRect/>
          <a:stretch>
            <a:fillRect/>
          </a:stretch>
        </p:blipFill>
        <p:spPr bwMode="auto">
          <a:xfrm>
            <a:off x="3124200" y="2667000"/>
            <a:ext cx="3733800" cy="857250"/>
          </a:xfrm>
          <a:prstGeom prst="rect">
            <a:avLst/>
          </a:prstGeom>
          <a:noFill/>
          <a:ln w="76200">
            <a:solidFill>
              <a:srgbClr val="002060"/>
            </a:solidFill>
            <a:miter lim="800000"/>
            <a:headEnd/>
            <a:tailEnd/>
          </a:ln>
          <a:effectLst/>
        </p:spPr>
      </p:pic>
      <p:sp>
        <p:nvSpPr>
          <p:cNvPr id="6" name="Rectangle 5"/>
          <p:cNvSpPr/>
          <p:nvPr/>
        </p:nvSpPr>
        <p:spPr>
          <a:xfrm>
            <a:off x="3124200" y="4114800"/>
            <a:ext cx="3733800" cy="1477328"/>
          </a:xfrm>
          <a:prstGeom prst="rect">
            <a:avLst/>
          </a:prstGeom>
          <a:solidFill>
            <a:srgbClr val="000000"/>
          </a:solidFill>
          <a:ln w="76200">
            <a:solidFill>
              <a:srgbClr val="35B19D"/>
            </a:solidFill>
            <a:prstDash val="lgDashDotDot"/>
          </a:ln>
        </p:spPr>
        <p:txBody>
          <a:bodyPr wrap="square">
            <a:spAutoFit/>
          </a:bodyPr>
          <a:lstStyle/>
          <a:p>
            <a:r>
              <a:rPr lang="en-US" sz="1800" dirty="0" smtClean="0"/>
              <a:t>The battery on the left is supplying 5 joules of energy every second, so its power is 5 watts. The bulb is taking energy at the same rate, so its power is also 5 watts.</a:t>
            </a:r>
            <a:endParaRPr lang="en-US" sz="1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Electrical power equation</a:t>
            </a:r>
            <a:endParaRPr lang="en-US" dirty="0">
              <a:solidFill>
                <a:srgbClr val="FF0000"/>
              </a:solidFill>
            </a:endParaRPr>
          </a:p>
        </p:txBody>
      </p:sp>
      <p:sp>
        <p:nvSpPr>
          <p:cNvPr id="3" name="Content Placeholder 2"/>
          <p:cNvSpPr>
            <a:spLocks noGrp="1"/>
          </p:cNvSpPr>
          <p:nvPr>
            <p:ph idx="1"/>
          </p:nvPr>
        </p:nvSpPr>
        <p:spPr>
          <a:xfrm>
            <a:off x="914400" y="1782762"/>
            <a:ext cx="7315200" cy="884238"/>
          </a:xfrm>
          <a:ln>
            <a:solidFill>
              <a:srgbClr val="FFFF00"/>
            </a:solidFill>
          </a:ln>
          <a:effectLst>
            <a:glow rad="228600">
              <a:schemeClr val="accent6">
                <a:satMod val="175000"/>
                <a:alpha val="40000"/>
              </a:schemeClr>
            </a:glow>
          </a:effectLst>
        </p:spPr>
        <p:txBody>
          <a:bodyPr/>
          <a:lstStyle/>
          <a:p>
            <a:r>
              <a:rPr lang="en-US" sz="1800" dirty="0" smtClean="0"/>
              <a:t>For circuits, there is a more useful version of the power equation. If a battery, bulb, or other component has a </a:t>
            </a:r>
            <a:r>
              <a:rPr lang="en-US" sz="1800" dirty="0" smtClean="0">
                <a:solidFill>
                  <a:srgbClr val="FFFF00"/>
                </a:solidFill>
              </a:rPr>
              <a:t>PD (voltage) </a:t>
            </a:r>
            <a:r>
              <a:rPr lang="en-US" sz="1800" dirty="0" smtClean="0"/>
              <a:t>across it and a </a:t>
            </a:r>
            <a:r>
              <a:rPr lang="en-US" sz="1800" dirty="0" smtClean="0">
                <a:solidFill>
                  <a:srgbClr val="FFFF00"/>
                </a:solidFill>
              </a:rPr>
              <a:t>current</a:t>
            </a:r>
            <a:r>
              <a:rPr lang="en-US" sz="1800" dirty="0" smtClean="0"/>
              <a:t> through it, the power is given by this equation:</a:t>
            </a:r>
          </a:p>
          <a:p>
            <a:pPr>
              <a:buNone/>
            </a:pPr>
            <a:endParaRPr lang="en-US" dirty="0"/>
          </a:p>
        </p:txBody>
      </p:sp>
      <p:pic>
        <p:nvPicPr>
          <p:cNvPr id="67586" name="Picture 2"/>
          <p:cNvPicPr>
            <a:picLocks noChangeAspect="1" noChangeArrowheads="1"/>
          </p:cNvPicPr>
          <p:nvPr/>
        </p:nvPicPr>
        <p:blipFill>
          <a:blip r:embed="rId2"/>
          <a:srcRect/>
          <a:stretch>
            <a:fillRect/>
          </a:stretch>
        </p:blipFill>
        <p:spPr bwMode="auto">
          <a:xfrm>
            <a:off x="3057525" y="3000375"/>
            <a:ext cx="3028950" cy="857250"/>
          </a:xfrm>
          <a:prstGeom prst="rect">
            <a:avLst/>
          </a:prstGeom>
          <a:noFill/>
          <a:ln w="9525">
            <a:solidFill>
              <a:schemeClr val="accent1"/>
            </a:solidFill>
            <a:miter lim="800000"/>
            <a:headEnd/>
            <a:tailEnd/>
          </a:ln>
          <a:effectLst>
            <a:glow rad="228600">
              <a:schemeClr val="accent1">
                <a:satMod val="175000"/>
                <a:alpha val="40000"/>
              </a:schemeClr>
            </a:glow>
          </a:effectLst>
        </p:spPr>
      </p:pic>
      <p:sp>
        <p:nvSpPr>
          <p:cNvPr id="5" name="Rectangle 4"/>
          <p:cNvSpPr/>
          <p:nvPr/>
        </p:nvSpPr>
        <p:spPr>
          <a:xfrm>
            <a:off x="914401" y="4191000"/>
            <a:ext cx="2362200" cy="523220"/>
          </a:xfrm>
          <a:prstGeom prst="rect">
            <a:avLst/>
          </a:prstGeom>
        </p:spPr>
        <p:txBody>
          <a:bodyPr wrap="square">
            <a:spAutoFit/>
          </a:bodyPr>
          <a:lstStyle/>
          <a:p>
            <a:r>
              <a:rPr lang="en-US" dirty="0" smtClean="0"/>
              <a:t>In symbols:</a:t>
            </a:r>
            <a:endParaRPr lang="en-US" dirty="0"/>
          </a:p>
        </p:txBody>
      </p:sp>
      <p:pic>
        <p:nvPicPr>
          <p:cNvPr id="67587" name="Picture 3"/>
          <p:cNvPicPr>
            <a:picLocks noChangeAspect="1" noChangeArrowheads="1"/>
          </p:cNvPicPr>
          <p:nvPr/>
        </p:nvPicPr>
        <p:blipFill>
          <a:blip r:embed="rId3"/>
          <a:srcRect/>
          <a:stretch>
            <a:fillRect/>
          </a:stretch>
        </p:blipFill>
        <p:spPr bwMode="auto">
          <a:xfrm>
            <a:off x="3733800" y="4267200"/>
            <a:ext cx="1028700" cy="352425"/>
          </a:xfrm>
          <a:prstGeom prst="rect">
            <a:avLst/>
          </a:prstGeom>
          <a:noFill/>
          <a:ln w="57150">
            <a:solidFill>
              <a:schemeClr val="accent2"/>
            </a:solid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52400" y="762000"/>
            <a:ext cx="2209800" cy="2521772"/>
          </a:xfrm>
          <a:prstGeom prst="rect">
            <a:avLst/>
          </a:prstGeom>
          <a:noFill/>
          <a:ln w="57150">
            <a:solidFill>
              <a:schemeClr val="accent2"/>
            </a:solidFill>
            <a:miter lim="800000"/>
            <a:headEnd/>
            <a:tailEnd/>
          </a:ln>
          <a:effectLst/>
        </p:spPr>
      </p:pic>
      <p:pic>
        <p:nvPicPr>
          <p:cNvPr id="68611" name="Picture 3"/>
          <p:cNvPicPr>
            <a:picLocks noChangeAspect="1" noChangeArrowheads="1"/>
          </p:cNvPicPr>
          <p:nvPr/>
        </p:nvPicPr>
        <p:blipFill>
          <a:blip r:embed="rId3"/>
          <a:srcRect/>
          <a:stretch>
            <a:fillRect/>
          </a:stretch>
        </p:blipFill>
        <p:spPr bwMode="auto">
          <a:xfrm>
            <a:off x="2438400" y="990600"/>
            <a:ext cx="6553200" cy="557415"/>
          </a:xfrm>
          <a:prstGeom prst="rect">
            <a:avLst/>
          </a:prstGeom>
          <a:noFill/>
          <a:ln w="9525">
            <a:noFill/>
            <a:miter lim="800000"/>
            <a:headEnd/>
            <a:tailEnd/>
          </a:ln>
          <a:effectLst>
            <a:glow rad="228600">
              <a:schemeClr val="accent6">
                <a:satMod val="175000"/>
                <a:alpha val="40000"/>
              </a:schemeClr>
            </a:glow>
          </a:effectLst>
        </p:spPr>
      </p:pic>
      <p:pic>
        <p:nvPicPr>
          <p:cNvPr id="68612" name="Picture 4"/>
          <p:cNvPicPr>
            <a:picLocks noChangeAspect="1" noChangeArrowheads="1"/>
          </p:cNvPicPr>
          <p:nvPr/>
        </p:nvPicPr>
        <p:blipFill>
          <a:blip r:embed="rId4"/>
          <a:srcRect/>
          <a:stretch>
            <a:fillRect/>
          </a:stretch>
        </p:blipFill>
        <p:spPr bwMode="auto">
          <a:xfrm>
            <a:off x="2590800" y="1981200"/>
            <a:ext cx="6249899" cy="957263"/>
          </a:xfrm>
          <a:prstGeom prst="rect">
            <a:avLst/>
          </a:prstGeom>
          <a:noFill/>
          <a:ln w="76200">
            <a:solidFill>
              <a:schemeClr val="tx1"/>
            </a:solidFill>
            <a:prstDash val="sysDot"/>
            <a:miter lim="800000"/>
            <a:headEnd/>
            <a:tailEnd/>
          </a:ln>
          <a:effectLst/>
        </p:spPr>
      </p:pic>
      <p:pic>
        <p:nvPicPr>
          <p:cNvPr id="68613" name="Picture 5"/>
          <p:cNvPicPr>
            <a:picLocks noChangeAspect="1" noChangeArrowheads="1"/>
          </p:cNvPicPr>
          <p:nvPr/>
        </p:nvPicPr>
        <p:blipFill>
          <a:blip r:embed="rId5"/>
          <a:srcRect/>
          <a:stretch>
            <a:fillRect/>
          </a:stretch>
        </p:blipFill>
        <p:spPr bwMode="auto">
          <a:xfrm>
            <a:off x="152400" y="3581400"/>
            <a:ext cx="8810625" cy="733445"/>
          </a:xfrm>
          <a:prstGeom prst="rect">
            <a:avLst/>
          </a:prstGeom>
          <a:noFill/>
          <a:ln w="9525">
            <a:solidFill>
              <a:srgbClr val="FFFF00"/>
            </a:solidFill>
            <a:miter lim="800000"/>
            <a:headEnd/>
            <a:tailEnd/>
          </a:ln>
          <a:effectLst>
            <a:glow rad="228600">
              <a:schemeClr val="accent1">
                <a:satMod val="175000"/>
                <a:alpha val="40000"/>
              </a:schemeClr>
            </a:glo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Electrical energy</a:t>
            </a:r>
            <a:endParaRPr lang="en-US" dirty="0">
              <a:solidFill>
                <a:srgbClr val="FF0000"/>
              </a:solidFill>
            </a:endParaRPr>
          </a:p>
        </p:txBody>
      </p:sp>
      <p:sp>
        <p:nvSpPr>
          <p:cNvPr id="3" name="Content Placeholder 2"/>
          <p:cNvSpPr>
            <a:spLocks noGrp="1"/>
          </p:cNvSpPr>
          <p:nvPr>
            <p:ph idx="1"/>
          </p:nvPr>
        </p:nvSpPr>
        <p:spPr>
          <a:xfrm>
            <a:off x="914400" y="1782762"/>
            <a:ext cx="7315200" cy="1036638"/>
          </a:xfrm>
          <a:solidFill>
            <a:schemeClr val="accent2"/>
          </a:solidFill>
          <a:ln w="57150">
            <a:solidFill>
              <a:srgbClr val="0070C0"/>
            </a:solidFill>
          </a:ln>
        </p:spPr>
        <p:txBody>
          <a:bodyPr/>
          <a:lstStyle/>
          <a:p>
            <a:r>
              <a:rPr lang="en-US" sz="2000" dirty="0" smtClean="0"/>
              <a:t>If the power of an appliance is known, the energy transformed in any given time can be calculated by rearranging the power equation like this:</a:t>
            </a:r>
          </a:p>
          <a:p>
            <a:endParaRPr lang="en-US" dirty="0"/>
          </a:p>
        </p:txBody>
      </p:sp>
      <p:pic>
        <p:nvPicPr>
          <p:cNvPr id="69634" name="Picture 2"/>
          <p:cNvPicPr>
            <a:picLocks noChangeAspect="1" noChangeArrowheads="1"/>
          </p:cNvPicPr>
          <p:nvPr/>
        </p:nvPicPr>
        <p:blipFill>
          <a:blip r:embed="rId2"/>
          <a:srcRect/>
          <a:stretch>
            <a:fillRect/>
          </a:stretch>
        </p:blipFill>
        <p:spPr bwMode="auto">
          <a:xfrm>
            <a:off x="2133600" y="2971800"/>
            <a:ext cx="4724400" cy="828675"/>
          </a:xfrm>
          <a:prstGeom prst="rect">
            <a:avLst/>
          </a:prstGeom>
          <a:noFill/>
          <a:ln w="76200">
            <a:solidFill>
              <a:srgbClr val="FF0000"/>
            </a:solidFill>
            <a:miter lim="800000"/>
            <a:headEnd/>
            <a:tailEnd/>
          </a:ln>
          <a:effectLst/>
        </p:spPr>
      </p:pic>
      <p:sp>
        <p:nvSpPr>
          <p:cNvPr id="5" name="TextBox 4"/>
          <p:cNvSpPr txBox="1"/>
          <p:nvPr/>
        </p:nvSpPr>
        <p:spPr>
          <a:xfrm>
            <a:off x="304800" y="4343400"/>
            <a:ext cx="8686800" cy="707886"/>
          </a:xfrm>
          <a:prstGeom prst="rect">
            <a:avLst/>
          </a:prstGeom>
          <a:solidFill>
            <a:srgbClr val="FF0000"/>
          </a:solidFill>
          <a:ln w="57150">
            <a:solidFill>
              <a:srgbClr val="7030A0"/>
            </a:solidFill>
          </a:ln>
        </p:spPr>
        <p:txBody>
          <a:bodyPr wrap="square" rtlCol="0">
            <a:spAutoFit/>
          </a:bodyPr>
          <a:lstStyle/>
          <a:p>
            <a:r>
              <a:rPr lang="en-US" sz="2000" dirty="0" smtClean="0"/>
              <a:t>In an electrical circuit, where PD(voltage), current and time are known, electrical energy is calculated using the equation:</a:t>
            </a:r>
            <a:endParaRPr lang="en-US" sz="2000" dirty="0"/>
          </a:p>
        </p:txBody>
      </p:sp>
      <p:pic>
        <p:nvPicPr>
          <p:cNvPr id="69635" name="Picture 3"/>
          <p:cNvPicPr>
            <a:picLocks noChangeAspect="1" noChangeArrowheads="1"/>
          </p:cNvPicPr>
          <p:nvPr/>
        </p:nvPicPr>
        <p:blipFill>
          <a:blip r:embed="rId3"/>
          <a:srcRect/>
          <a:stretch>
            <a:fillRect/>
          </a:stretch>
        </p:blipFill>
        <p:spPr bwMode="auto">
          <a:xfrm>
            <a:off x="990600" y="5334000"/>
            <a:ext cx="5410200" cy="674028"/>
          </a:xfrm>
          <a:prstGeom prst="rect">
            <a:avLst/>
          </a:prstGeom>
          <a:noFill/>
          <a:ln w="9525">
            <a:solidFill>
              <a:srgbClr val="00B050"/>
            </a:solidFill>
            <a:miter lim="800000"/>
            <a:headEnd/>
            <a:tailEnd/>
          </a:ln>
          <a:effectLst>
            <a:glow rad="228600">
              <a:schemeClr val="accent1">
                <a:satMod val="175000"/>
                <a:alpha val="40000"/>
              </a:schemeClr>
            </a:glow>
          </a:effectLst>
        </p:spPr>
      </p:pic>
      <p:pic>
        <p:nvPicPr>
          <p:cNvPr id="69636" name="Picture 4"/>
          <p:cNvPicPr>
            <a:picLocks noChangeAspect="1" noChangeArrowheads="1"/>
          </p:cNvPicPr>
          <p:nvPr/>
        </p:nvPicPr>
        <p:blipFill>
          <a:blip r:embed="rId4"/>
          <a:srcRect/>
          <a:stretch>
            <a:fillRect/>
          </a:stretch>
        </p:blipFill>
        <p:spPr bwMode="auto">
          <a:xfrm>
            <a:off x="4114800" y="6172200"/>
            <a:ext cx="1285875" cy="447675"/>
          </a:xfrm>
          <a:prstGeom prst="rect">
            <a:avLst/>
          </a:prstGeom>
          <a:noFill/>
          <a:ln w="9525">
            <a:noFill/>
            <a:miter lim="800000"/>
            <a:headEnd/>
            <a:tailEnd/>
          </a:ln>
          <a:effectLst>
            <a:glow rad="228600">
              <a:schemeClr val="accent6">
                <a:satMod val="175000"/>
                <a:alpha val="40000"/>
              </a:schemeClr>
            </a:glow>
          </a:effectLst>
        </p:spPr>
      </p:pic>
      <p:sp>
        <p:nvSpPr>
          <p:cNvPr id="8" name="TextBox 7"/>
          <p:cNvSpPr txBox="1"/>
          <p:nvPr/>
        </p:nvSpPr>
        <p:spPr>
          <a:xfrm>
            <a:off x="990600" y="6096000"/>
            <a:ext cx="2514600" cy="523220"/>
          </a:xfrm>
          <a:prstGeom prst="rect">
            <a:avLst/>
          </a:prstGeom>
          <a:noFill/>
        </p:spPr>
        <p:txBody>
          <a:bodyPr wrap="square" rtlCol="0">
            <a:spAutoFit/>
          </a:bodyPr>
          <a:lstStyle/>
          <a:p>
            <a:r>
              <a:rPr lang="en-US" dirty="0" smtClean="0"/>
              <a:t>In symbols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382000" cy="1384995"/>
          </a:xfrm>
          <a:prstGeom prst="rect">
            <a:avLst/>
          </a:prstGeom>
          <a:ln w="76200">
            <a:solidFill>
              <a:srgbClr val="FFFF00"/>
            </a:solidFill>
          </a:ln>
        </p:spPr>
        <p:txBody>
          <a:bodyPr wrap="square">
            <a:spAutoFit/>
          </a:bodyPr>
          <a:lstStyle/>
          <a:p>
            <a:r>
              <a:rPr lang="en-US" i="1" dirty="0" smtClean="0">
                <a:solidFill>
                  <a:srgbClr val="FF0000"/>
                </a:solidFill>
              </a:rPr>
              <a:t>Example</a:t>
            </a:r>
            <a:r>
              <a:rPr lang="en-US" i="1" dirty="0" smtClean="0"/>
              <a:t> </a:t>
            </a:r>
            <a:r>
              <a:rPr lang="en-US" dirty="0" smtClean="0"/>
              <a:t>A 12 V water heater takes a current of 2 A. If it is switched on for 60 seconds, how much thermal energy does it produce?</a:t>
            </a:r>
            <a:endParaRPr lang="en-US" dirty="0"/>
          </a:p>
        </p:txBody>
      </p:sp>
      <p:sp>
        <p:nvSpPr>
          <p:cNvPr id="7066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p:cNvSpPr txBox="1"/>
          <p:nvPr/>
        </p:nvSpPr>
        <p:spPr>
          <a:xfrm>
            <a:off x="1219200" y="3124200"/>
            <a:ext cx="6705600" cy="523220"/>
          </a:xfrm>
          <a:prstGeom prst="rect">
            <a:avLst/>
          </a:prstGeom>
          <a:noFill/>
          <a:ln>
            <a:solidFill>
              <a:schemeClr val="accent2"/>
            </a:solidFill>
          </a:ln>
          <a:effectLst>
            <a:glow rad="228600">
              <a:schemeClr val="accent6">
                <a:satMod val="175000"/>
                <a:alpha val="40000"/>
              </a:schemeClr>
            </a:glow>
          </a:effectLst>
        </p:spPr>
        <p:txBody>
          <a:bodyPr wrap="square" rtlCol="0">
            <a:spAutoFit/>
          </a:bodyPr>
          <a:lstStyle/>
          <a:p>
            <a:r>
              <a:rPr lang="en-US" dirty="0" smtClean="0"/>
              <a:t>Energy transformed=PD X current X time</a:t>
            </a:r>
            <a:endParaRPr lang="en-US" dirty="0"/>
          </a:p>
        </p:txBody>
      </p:sp>
      <p:sp>
        <p:nvSpPr>
          <p:cNvPr id="27" name="TextBox 26"/>
          <p:cNvSpPr txBox="1"/>
          <p:nvPr/>
        </p:nvSpPr>
        <p:spPr>
          <a:xfrm>
            <a:off x="3124200" y="3962400"/>
            <a:ext cx="2667000" cy="523220"/>
          </a:xfrm>
          <a:prstGeom prst="rect">
            <a:avLst/>
          </a:prstGeom>
          <a:noFill/>
        </p:spPr>
        <p:txBody>
          <a:bodyPr wrap="square" rtlCol="0">
            <a:spAutoFit/>
          </a:bodyPr>
          <a:lstStyle/>
          <a:p>
            <a:r>
              <a:rPr lang="en-US" dirty="0" smtClean="0"/>
              <a:t>E = V I t</a:t>
            </a:r>
            <a:endParaRPr lang="en-US" dirty="0"/>
          </a:p>
        </p:txBody>
      </p:sp>
      <p:sp>
        <p:nvSpPr>
          <p:cNvPr id="28" name="TextBox 27"/>
          <p:cNvSpPr txBox="1"/>
          <p:nvPr/>
        </p:nvSpPr>
        <p:spPr>
          <a:xfrm>
            <a:off x="2667000" y="4648200"/>
            <a:ext cx="4572000" cy="523220"/>
          </a:xfrm>
          <a:prstGeom prst="rect">
            <a:avLst/>
          </a:prstGeom>
          <a:noFill/>
          <a:ln w="76200">
            <a:solidFill>
              <a:srgbClr val="7030A0"/>
            </a:solidFill>
          </a:ln>
        </p:spPr>
        <p:txBody>
          <a:bodyPr wrap="square" rtlCol="0">
            <a:spAutoFit/>
          </a:bodyPr>
          <a:lstStyle/>
          <a:p>
            <a:r>
              <a:rPr lang="en-US" dirty="0" smtClean="0"/>
              <a:t>Energy= 12x2x60= 1440 J</a:t>
            </a:r>
            <a:endParaRPr lang="en-US" dirty="0"/>
          </a:p>
        </p:txBody>
      </p:sp>
      <p:sp>
        <p:nvSpPr>
          <p:cNvPr id="29" name="TextBox 28"/>
          <p:cNvSpPr txBox="1"/>
          <p:nvPr/>
        </p:nvSpPr>
        <p:spPr>
          <a:xfrm>
            <a:off x="685800" y="5638800"/>
            <a:ext cx="6705600" cy="523220"/>
          </a:xfrm>
          <a:prstGeom prst="rect">
            <a:avLst/>
          </a:prstGeom>
          <a:solidFill>
            <a:schemeClr val="bg2"/>
          </a:solidFill>
          <a:ln>
            <a:solidFill>
              <a:srgbClr val="0070C0"/>
            </a:solidFill>
          </a:ln>
          <a:effectLst>
            <a:glow rad="228600">
              <a:schemeClr val="accent1">
                <a:satMod val="175000"/>
                <a:alpha val="40000"/>
              </a:schemeClr>
            </a:glow>
          </a:effectLst>
        </p:spPr>
        <p:txBody>
          <a:bodyPr wrap="square" rtlCol="0">
            <a:spAutoFit/>
          </a:bodyPr>
          <a:lstStyle/>
          <a:p>
            <a:r>
              <a:rPr lang="en-US" dirty="0" smtClean="0"/>
              <a:t>Hence thermal energy produced is 1440J</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3886200"/>
            <a:ext cx="8458200" cy="2743200"/>
          </a:xfrm>
          <a:solidFill>
            <a:schemeClr val="accent2"/>
          </a:solidFill>
          <a:ln>
            <a:solidFill>
              <a:srgbClr val="FF0000"/>
            </a:solidFill>
          </a:ln>
          <a:effectLst>
            <a:glow rad="228600">
              <a:schemeClr val="accent1">
                <a:satMod val="175000"/>
                <a:alpha val="40000"/>
              </a:schemeClr>
            </a:glow>
          </a:effectLst>
        </p:spPr>
        <p:txBody>
          <a:bodyPr/>
          <a:lstStyle/>
          <a:p>
            <a:r>
              <a:rPr lang="en-US" sz="2000" dirty="0" smtClean="0"/>
              <a:t>However, when two materials are rubbed together, electrons may be transferred from one to the other. One material ends up with more electrons than normal and the other with less.</a:t>
            </a:r>
          </a:p>
          <a:p>
            <a:r>
              <a:rPr lang="en-US" sz="2000" dirty="0" smtClean="0"/>
              <a:t> So one has a net negative charge, while the other is left with a net positive charge. </a:t>
            </a:r>
          </a:p>
          <a:p>
            <a:r>
              <a:rPr lang="en-US" sz="2000" dirty="0" smtClean="0"/>
              <a:t>Rubbing materials together does not </a:t>
            </a:r>
            <a:r>
              <a:rPr lang="en-US" sz="2000" i="1" dirty="0" smtClean="0"/>
              <a:t>make </a:t>
            </a:r>
            <a:r>
              <a:rPr lang="en-US" sz="2000" dirty="0" smtClean="0"/>
              <a:t>electric charge. It just </a:t>
            </a:r>
            <a:r>
              <a:rPr lang="en-US" sz="2000" i="1" dirty="0" smtClean="0"/>
              <a:t>separates </a:t>
            </a:r>
            <a:r>
              <a:rPr lang="en-US" sz="2000" dirty="0" smtClean="0"/>
              <a:t>charges that are already there</a:t>
            </a:r>
            <a:r>
              <a:rPr lang="en-US" dirty="0" smtClean="0"/>
              <a:t>.</a:t>
            </a:r>
            <a:endParaRPr lang="en-US" dirty="0"/>
          </a:p>
        </p:txBody>
      </p:sp>
      <p:pic>
        <p:nvPicPr>
          <p:cNvPr id="2050" name="Picture 2"/>
          <p:cNvPicPr>
            <a:picLocks noChangeAspect="1" noChangeArrowheads="1"/>
          </p:cNvPicPr>
          <p:nvPr/>
        </p:nvPicPr>
        <p:blipFill>
          <a:blip r:embed="rId2"/>
          <a:srcRect/>
          <a:stretch>
            <a:fillRect/>
          </a:stretch>
        </p:blipFill>
        <p:spPr bwMode="auto">
          <a:xfrm>
            <a:off x="3429000" y="762000"/>
            <a:ext cx="2209801" cy="29791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 y="1360065"/>
            <a:ext cx="4495800" cy="344053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748780" y="1600200"/>
            <a:ext cx="4395220" cy="32813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Conductors and Insulators</a:t>
            </a:r>
            <a:endParaRPr lang="en-US" dirty="0">
              <a:solidFill>
                <a:srgbClr val="FF0000"/>
              </a:solidFill>
            </a:endParaRPr>
          </a:p>
        </p:txBody>
      </p:sp>
      <p:sp>
        <p:nvSpPr>
          <p:cNvPr id="3" name="Content Placeholder 2"/>
          <p:cNvSpPr>
            <a:spLocks noGrp="1"/>
          </p:cNvSpPr>
          <p:nvPr>
            <p:ph idx="1"/>
          </p:nvPr>
        </p:nvSpPr>
        <p:spPr>
          <a:solidFill>
            <a:srgbClr val="C00000"/>
          </a:solidFill>
          <a:ln>
            <a:solidFill>
              <a:srgbClr val="92D050"/>
            </a:solidFill>
          </a:ln>
          <a:effectLst>
            <a:glow rad="228600">
              <a:schemeClr val="accent6">
                <a:satMod val="175000"/>
                <a:alpha val="40000"/>
              </a:schemeClr>
            </a:glow>
          </a:effectLst>
        </p:spPr>
        <p:txBody>
          <a:bodyPr/>
          <a:lstStyle/>
          <a:p>
            <a:pPr eaLnBrk="0" hangingPunct="0"/>
            <a:r>
              <a:rPr lang="en-US" sz="2000" dirty="0" smtClean="0"/>
              <a:t>When some materials gain charge, they lose it almost immediately. This is because electrons flow through them or the surrounding material until the balance of negative and positive charge is restored.</a:t>
            </a:r>
          </a:p>
          <a:p>
            <a:pPr eaLnBrk="0" hangingPunct="0"/>
            <a:r>
              <a:rPr lang="en-US" sz="2000" dirty="0" smtClean="0"/>
              <a:t>Conductors are materials that let electrons pass through them. Metals are the best electrical conductors. Some of their electrons are so loosely held to their atoms that they can pass freely between them. These free electrons also make </a:t>
            </a:r>
            <a:r>
              <a:rPr lang="en-US" sz="2000" dirty="0" err="1" smtClean="0"/>
              <a:t>alI</a:t>
            </a:r>
            <a:r>
              <a:rPr lang="en-US" sz="2000" dirty="0" smtClean="0"/>
              <a:t> metals good  thermal conductors.</a:t>
            </a:r>
          </a:p>
          <a:p>
            <a:pPr eaLnBrk="0" hangingPunct="0"/>
            <a:r>
              <a:rPr lang="en-US" sz="2000" dirty="0" smtClean="0"/>
              <a:t>Most non-metals conduct charge poorly or not at all, although carbon is an exception.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solidFill>
            <a:srgbClr val="002060"/>
          </a:solidFill>
          <a:ln>
            <a:solidFill>
              <a:schemeClr val="accent2"/>
            </a:solidFill>
          </a:ln>
          <a:effectLst>
            <a:glow rad="101600">
              <a:schemeClr val="accent2">
                <a:satMod val="175000"/>
                <a:alpha val="40000"/>
              </a:schemeClr>
            </a:glow>
          </a:effectLst>
        </p:spPr>
        <p:txBody>
          <a:bodyPr/>
          <a:lstStyle/>
          <a:p>
            <a:pPr eaLnBrk="0" hangingPunct="0"/>
            <a:r>
              <a:rPr lang="en-US" sz="2400" dirty="0" smtClean="0">
                <a:solidFill>
                  <a:srgbClr val="FFFF00"/>
                </a:solidFill>
              </a:rPr>
              <a:t>Insulators</a:t>
            </a:r>
            <a:r>
              <a:rPr lang="en-US" sz="2400" dirty="0" smtClean="0"/>
              <a:t>  are materials that hardly conduct at all. Their </a:t>
            </a:r>
            <a:r>
              <a:rPr lang="en-US" sz="2400" dirty="0" smtClean="0">
                <a:solidFill>
                  <a:srgbClr val="00B050"/>
                </a:solidFill>
              </a:rPr>
              <a:t>electrons are tightly held to atoms and are not free to move </a:t>
            </a:r>
            <a:r>
              <a:rPr lang="en-US" sz="2400" dirty="0" smtClean="0"/>
              <a:t>-although they can be transferred by rubbing.</a:t>
            </a:r>
          </a:p>
          <a:p>
            <a:pPr eaLnBrk="0" hangingPunct="0"/>
            <a:r>
              <a:rPr lang="en-US" sz="2400" dirty="0" smtClean="0"/>
              <a:t> Insulators are easy to charge by rubbing because any electrons that get transferred tend to stay where they are.</a:t>
            </a:r>
          </a:p>
          <a:p>
            <a:pPr eaLnBrk="0" hangingPunct="0"/>
            <a:r>
              <a:rPr lang="en-US" sz="2400" dirty="0" smtClean="0">
                <a:solidFill>
                  <a:srgbClr val="FFFF00"/>
                </a:solidFill>
              </a:rPr>
              <a:t>Semiconductors</a:t>
            </a:r>
            <a:r>
              <a:rPr lang="en-US" sz="2400" dirty="0" smtClean="0"/>
              <a:t> *  These are 'in-between' materials. They are poor conductors when cold, but much better conductors when warm.</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powerpoint-template-24">
  <a:themeElements>
    <a:clrScheme name="">
      <a:dk1>
        <a:srgbClr val="FFFFFF"/>
      </a:dk1>
      <a:lt1>
        <a:srgbClr val="FFFFFF"/>
      </a:lt1>
      <a:dk2>
        <a:srgbClr val="FFFFFF"/>
      </a:dk2>
      <a:lt2>
        <a:srgbClr val="0C0B83"/>
      </a:lt2>
      <a:accent1>
        <a:srgbClr val="0C25B6"/>
      </a:accent1>
      <a:accent2>
        <a:srgbClr val="CF3E02"/>
      </a:accent2>
      <a:accent3>
        <a:srgbClr val="FFFFFF"/>
      </a:accent3>
      <a:accent4>
        <a:srgbClr val="DADADA"/>
      </a:accent4>
      <a:accent5>
        <a:srgbClr val="AAACD7"/>
      </a:accent5>
      <a:accent6>
        <a:srgbClr val="BB3702"/>
      </a:accent6>
      <a:hlink>
        <a:srgbClr val="FFB201"/>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940</TotalTime>
  <Words>3673</Words>
  <Application>Microsoft Office PowerPoint</Application>
  <PresentationFormat>On-screen Show (4:3)</PresentationFormat>
  <Paragraphs>217</Paragraphs>
  <Slides>54</Slides>
  <Notes>2</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powerpoint-template-24</vt:lpstr>
      <vt:lpstr>8. ELECTRICITY</vt:lpstr>
      <vt:lpstr>8.01 ELECTRIC CHARGE(1)</vt:lpstr>
      <vt:lpstr>Negative and Positive charge</vt:lpstr>
      <vt:lpstr>PowerPoint Presentation</vt:lpstr>
      <vt:lpstr>Where do charges come from</vt:lpstr>
      <vt:lpstr>PowerPoint Presentation</vt:lpstr>
      <vt:lpstr>PowerPoint Presentation</vt:lpstr>
      <vt:lpstr>Conductors and Insulators</vt:lpstr>
      <vt:lpstr>PowerPoint Presentation</vt:lpstr>
      <vt:lpstr>8.02 Electric charge (2)</vt:lpstr>
      <vt:lpstr>Earthing</vt:lpstr>
      <vt:lpstr>Induced charges</vt:lpstr>
      <vt:lpstr>Unit of charge</vt:lpstr>
      <vt:lpstr>8.03 Electric field</vt:lpstr>
      <vt:lpstr>Electric field pattern</vt:lpstr>
      <vt:lpstr>8.04 Current in a simple circuit</vt:lpstr>
      <vt:lpstr>PowerPoint Presentation</vt:lpstr>
      <vt:lpstr>Measuring current</vt:lpstr>
      <vt:lpstr>Charge and current</vt:lpstr>
      <vt:lpstr>Current direction</vt:lpstr>
      <vt:lpstr>PowerPoint Presentation</vt:lpstr>
      <vt:lpstr>8.05 Potential difference</vt:lpstr>
      <vt:lpstr>PD(voltage) across a cell</vt:lpstr>
      <vt:lpstr>PowerPoint Presentation</vt:lpstr>
      <vt:lpstr>Cells in series</vt:lpstr>
      <vt:lpstr>PDs around a circuit</vt:lpstr>
      <vt:lpstr>PowerPoint Presentation</vt:lpstr>
      <vt:lpstr>8.06 Resistance (1)</vt:lpstr>
      <vt:lpstr>PowerPoint Presentation</vt:lpstr>
      <vt:lpstr>Factors affecting resistance</vt:lpstr>
      <vt:lpstr>Resistance and heating effect</vt:lpstr>
      <vt:lpstr>Resistance components</vt:lpstr>
      <vt:lpstr>PowerPoint Presentation</vt:lpstr>
      <vt:lpstr>PowerPoint Presentation</vt:lpstr>
      <vt:lpstr>8.07 Resistance (2)</vt:lpstr>
      <vt:lpstr>Examples</vt:lpstr>
      <vt:lpstr>How the current varies with p.d. for a metal conductor</vt:lpstr>
      <vt:lpstr>PowerPoint Presentation</vt:lpstr>
      <vt:lpstr>Ohm’s law</vt:lpstr>
      <vt:lpstr>PowerPoint Presentation</vt:lpstr>
      <vt:lpstr>Proportionality problems </vt:lpstr>
      <vt:lpstr>Series and parallel circuits</vt:lpstr>
      <vt:lpstr>Basic circuit rules</vt:lpstr>
      <vt:lpstr>Cell arrangements</vt:lpstr>
      <vt:lpstr>Series and parallel circuits(2)</vt:lpstr>
      <vt:lpstr>PowerPoint Presentation</vt:lpstr>
      <vt:lpstr>PowerPoint Presentation</vt:lpstr>
      <vt:lpstr>Solving circuit problems</vt:lpstr>
      <vt:lpstr>PowerPoint Presentation</vt:lpstr>
      <vt:lpstr>PowerPoint Presentation</vt:lpstr>
      <vt:lpstr>Electrical power equation</vt:lpstr>
      <vt:lpstr>PowerPoint Presentation</vt:lpstr>
      <vt:lpstr>Electrical energy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Light Academy</dc:creator>
  <cp:lastModifiedBy>Windows User</cp:lastModifiedBy>
  <cp:revision>79</cp:revision>
  <dcterms:created xsi:type="dcterms:W3CDTF">2014-12-11T09:00:33Z</dcterms:created>
  <dcterms:modified xsi:type="dcterms:W3CDTF">2019-08-30T04:44:13Z</dcterms:modified>
</cp:coreProperties>
</file>